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3"/>
  </p:notesMasterIdLst>
  <p:sldIdLst>
    <p:sldId id="282" r:id="rId4"/>
    <p:sldId id="303" r:id="rId5"/>
    <p:sldId id="264" r:id="rId6"/>
    <p:sldId id="293" r:id="rId7"/>
    <p:sldId id="294" r:id="rId8"/>
    <p:sldId id="283" r:id="rId9"/>
    <p:sldId id="304" r:id="rId10"/>
    <p:sldId id="306" r:id="rId11"/>
    <p:sldId id="305"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Lucida Sans Unicode" charset="0"/>
        <a:ea typeface="ＭＳ Ｐゴシック" charset="0"/>
        <a:cs typeface="Arial" charset="0"/>
      </a:defRPr>
    </a:lvl1pPr>
    <a:lvl2pPr marL="457200" algn="l" rtl="0" eaLnBrk="0" fontAlgn="base" hangingPunct="0">
      <a:spcBef>
        <a:spcPct val="0"/>
      </a:spcBef>
      <a:spcAft>
        <a:spcPct val="0"/>
      </a:spcAft>
      <a:defRPr kern="1200">
        <a:solidFill>
          <a:schemeClr val="tx1"/>
        </a:solidFill>
        <a:latin typeface="Lucida Sans Unicode" charset="0"/>
        <a:ea typeface="ＭＳ Ｐゴシック" charset="0"/>
        <a:cs typeface="Arial" charset="0"/>
      </a:defRPr>
    </a:lvl2pPr>
    <a:lvl3pPr marL="914400" algn="l" rtl="0" eaLnBrk="0" fontAlgn="base" hangingPunct="0">
      <a:spcBef>
        <a:spcPct val="0"/>
      </a:spcBef>
      <a:spcAft>
        <a:spcPct val="0"/>
      </a:spcAft>
      <a:defRPr kern="1200">
        <a:solidFill>
          <a:schemeClr val="tx1"/>
        </a:solidFill>
        <a:latin typeface="Lucida Sans Unicode" charset="0"/>
        <a:ea typeface="ＭＳ Ｐゴシック" charset="0"/>
        <a:cs typeface="Arial" charset="0"/>
      </a:defRPr>
    </a:lvl3pPr>
    <a:lvl4pPr marL="1371600" algn="l" rtl="0" eaLnBrk="0" fontAlgn="base" hangingPunct="0">
      <a:spcBef>
        <a:spcPct val="0"/>
      </a:spcBef>
      <a:spcAft>
        <a:spcPct val="0"/>
      </a:spcAft>
      <a:defRPr kern="1200">
        <a:solidFill>
          <a:schemeClr val="tx1"/>
        </a:solidFill>
        <a:latin typeface="Lucida Sans Unicode" charset="0"/>
        <a:ea typeface="ＭＳ Ｐゴシック" charset="0"/>
        <a:cs typeface="Arial" charset="0"/>
      </a:defRPr>
    </a:lvl4pPr>
    <a:lvl5pPr marL="1828800" algn="l" rtl="0" eaLnBrk="0" fontAlgn="base" hangingPunct="0">
      <a:spcBef>
        <a:spcPct val="0"/>
      </a:spcBef>
      <a:spcAft>
        <a:spcPct val="0"/>
      </a:spcAft>
      <a:defRPr kern="1200">
        <a:solidFill>
          <a:schemeClr val="tx1"/>
        </a:solidFill>
        <a:latin typeface="Lucida Sans Unicode" charset="0"/>
        <a:ea typeface="ＭＳ Ｐゴシック" charset="0"/>
        <a:cs typeface="Arial" charset="0"/>
      </a:defRPr>
    </a:lvl5pPr>
    <a:lvl6pPr marL="2286000" algn="l" defTabSz="457200" rtl="0" eaLnBrk="1" latinLnBrk="0" hangingPunct="1">
      <a:defRPr kern="1200">
        <a:solidFill>
          <a:schemeClr val="tx1"/>
        </a:solidFill>
        <a:latin typeface="Lucida Sans Unicode" charset="0"/>
        <a:ea typeface="ＭＳ Ｐゴシック" charset="0"/>
        <a:cs typeface="Arial" charset="0"/>
      </a:defRPr>
    </a:lvl6pPr>
    <a:lvl7pPr marL="2743200" algn="l" defTabSz="457200" rtl="0" eaLnBrk="1" latinLnBrk="0" hangingPunct="1">
      <a:defRPr kern="1200">
        <a:solidFill>
          <a:schemeClr val="tx1"/>
        </a:solidFill>
        <a:latin typeface="Lucida Sans Unicode" charset="0"/>
        <a:ea typeface="ＭＳ Ｐゴシック" charset="0"/>
        <a:cs typeface="Arial" charset="0"/>
      </a:defRPr>
    </a:lvl7pPr>
    <a:lvl8pPr marL="3200400" algn="l" defTabSz="457200" rtl="0" eaLnBrk="1" latinLnBrk="0" hangingPunct="1">
      <a:defRPr kern="1200">
        <a:solidFill>
          <a:schemeClr val="tx1"/>
        </a:solidFill>
        <a:latin typeface="Lucida Sans Unicode" charset="0"/>
        <a:ea typeface="ＭＳ Ｐゴシック" charset="0"/>
        <a:cs typeface="Arial" charset="0"/>
      </a:defRPr>
    </a:lvl8pPr>
    <a:lvl9pPr marL="3657600" algn="l" defTabSz="457200" rtl="0" eaLnBrk="1" latinLnBrk="0" hangingPunct="1">
      <a:defRPr kern="1200">
        <a:solidFill>
          <a:schemeClr val="tx1"/>
        </a:solidFill>
        <a:latin typeface="Lucida Sans Unicode" charset="0"/>
        <a:ea typeface="ＭＳ Ｐゴシック" charset="0"/>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 Koertshuis" initials="E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E1E"/>
    <a:srgbClr val="96A923"/>
    <a:srgbClr val="0085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66043" autoAdjust="0"/>
  </p:normalViewPr>
  <p:slideViewPr>
    <p:cSldViewPr>
      <p:cViewPr varScale="1">
        <p:scale>
          <a:sx n="54" d="100"/>
          <a:sy n="54" d="100"/>
        </p:scale>
        <p:origin x="-1808" y="-112"/>
      </p:cViewPr>
      <p:guideLst>
        <p:guide orient="horz" pos="2160"/>
        <p:guide pos="2880"/>
      </p:guideLst>
    </p:cSldViewPr>
  </p:slideViewPr>
  <p:outlineViewPr>
    <p:cViewPr>
      <p:scale>
        <a:sx n="33" d="100"/>
        <a:sy n="33" d="100"/>
      </p:scale>
      <p:origin x="0" y="134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slideMaster" Target="slideMasters/slide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0-27T14:27:56.488"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10956A21-08DC-704E-9596-B5BABF9969B4}" type="datetimeFigureOut">
              <a:rPr lang="en-US"/>
              <a:pPr/>
              <a:t>28-10-16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4999A262-B6E1-3940-91FB-D2D18A040E24}" type="slidenum">
              <a:rPr lang="en-US"/>
              <a:pPr/>
              <a:t>‹nr.›</a:t>
            </a:fld>
            <a:endParaRPr lang="en-US"/>
          </a:p>
        </p:txBody>
      </p:sp>
    </p:spTree>
    <p:extLst>
      <p:ext uri="{BB962C8B-B14F-4D97-AF65-F5344CB8AC3E}">
        <p14:creationId xmlns:p14="http://schemas.microsoft.com/office/powerpoint/2010/main" val="3144859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NL">
              <a:latin typeface="Calibri" charset="0"/>
            </a:endParaRPr>
          </a:p>
        </p:txBody>
      </p:sp>
      <p:sp>
        <p:nvSpPr>
          <p:cNvPr id="153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796FE06D-5E06-E144-A1FE-CB3314E07FA7}" type="slidenum">
              <a:rPr lang="nl-NL">
                <a:latin typeface="Trebuchet MS" charset="0"/>
              </a:rPr>
              <a:pPr/>
              <a:t>1</a:t>
            </a:fld>
            <a:endParaRPr lang="nl-NL">
              <a:latin typeface="Trebuchet M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dirty="0">
                <a:latin typeface="Calibri" charset="0"/>
              </a:rPr>
              <a:t>Tijdens peerreview sessies met HC&amp;SW met </a:t>
            </a:r>
            <a:r>
              <a:rPr lang="nl-NL" dirty="0" err="1">
                <a:latin typeface="Calibri" charset="0"/>
              </a:rPr>
              <a:t>Changing</a:t>
            </a:r>
            <a:r>
              <a:rPr lang="nl-NL" dirty="0">
                <a:latin typeface="Calibri" charset="0"/>
              </a:rPr>
              <a:t> </a:t>
            </a:r>
            <a:r>
              <a:rPr lang="nl-NL" dirty="0" err="1">
                <a:latin typeface="Calibri" charset="0"/>
              </a:rPr>
              <a:t>cities</a:t>
            </a:r>
            <a:r>
              <a:rPr lang="nl-NL" dirty="0">
                <a:latin typeface="Calibri" charset="0"/>
              </a:rPr>
              <a:t> en met </a:t>
            </a:r>
            <a:r>
              <a:rPr lang="nl-NL" dirty="0" err="1">
                <a:latin typeface="Calibri" charset="0"/>
              </a:rPr>
              <a:t>Creativity</a:t>
            </a:r>
            <a:r>
              <a:rPr lang="nl-NL" dirty="0">
                <a:latin typeface="Calibri" charset="0"/>
              </a:rPr>
              <a:t> Finance Management elkaar programma’s kritisch onder de loep genomen en elkaar te ondersteunen in ieders ontwikkeling </a:t>
            </a:r>
          </a:p>
          <a:p>
            <a:r>
              <a:rPr lang="nl-NL" dirty="0">
                <a:latin typeface="Calibri" charset="0"/>
              </a:rPr>
              <a:t>Waarbij ook het peerreview de directe en concrete aftrap was om die interdisciplinaire samenwerking tenminste bij deze vier programma’s van de grond te trekken. </a:t>
            </a:r>
          </a:p>
          <a:p>
            <a:endParaRPr lang="nl-NL" dirty="0">
              <a:latin typeface="Calibri" charset="0"/>
            </a:endParaRPr>
          </a:p>
          <a:p>
            <a:r>
              <a:rPr lang="nl-NL" dirty="0">
                <a:latin typeface="Calibri" charset="0"/>
              </a:rPr>
              <a:t>Doel: Duurzame interdisciplinaire </a:t>
            </a:r>
            <a:r>
              <a:rPr lang="nl-NL" dirty="0" smtClean="0">
                <a:latin typeface="Calibri" charset="0"/>
              </a:rPr>
              <a:t>samenwerking</a:t>
            </a:r>
          </a:p>
          <a:p>
            <a:r>
              <a:rPr lang="nl-NL" b="1" smtClean="0">
                <a:solidFill>
                  <a:srgbClr val="FF0000"/>
                </a:solidFill>
                <a:latin typeface="Calibri" charset="0"/>
              </a:rPr>
              <a:t>E</a:t>
            </a:r>
            <a:endParaRPr lang="nl-NL" b="1" dirty="0" smtClean="0">
              <a:solidFill>
                <a:srgbClr val="FF0000"/>
              </a:solidFill>
              <a:latin typeface="Calibri" charset="0"/>
            </a:endParaRPr>
          </a:p>
          <a:p>
            <a:r>
              <a:rPr lang="nl-NL" b="1" dirty="0" smtClean="0">
                <a:solidFill>
                  <a:srgbClr val="FF0000"/>
                </a:solidFill>
                <a:latin typeface="Calibri" charset="0"/>
              </a:rPr>
              <a:t>VOORBEELD VAN ONZE PROJECTEN OP DIT MOMENT. WAARIN WE VANUIT VERSCHILLNDE DISCIPLINES SAMENWERKEN</a:t>
            </a:r>
            <a:endParaRPr lang="nl-NL" b="1" dirty="0">
              <a:solidFill>
                <a:srgbClr val="FF0000"/>
              </a:solidFill>
              <a:latin typeface="Calibri" charset="0"/>
            </a:endParaRPr>
          </a:p>
          <a:p>
            <a:endParaRPr lang="nl-NL" dirty="0">
              <a:latin typeface="Calibri" charset="0"/>
            </a:endParaRPr>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charset="0"/>
                <a:ea typeface="ＭＳ Ｐゴシック" charset="0"/>
                <a:cs typeface="Arial" charset="0"/>
              </a:defRPr>
            </a:lvl1pPr>
            <a:lvl2pPr marL="742950" indent="-285750">
              <a:defRPr>
                <a:solidFill>
                  <a:schemeClr val="tx1"/>
                </a:solidFill>
                <a:latin typeface="Lucida Sans Unicode" charset="0"/>
                <a:ea typeface="Arial" charset="0"/>
                <a:cs typeface="Arial" charset="0"/>
              </a:defRPr>
            </a:lvl2pPr>
            <a:lvl3pPr marL="1143000" indent="-228600">
              <a:defRPr>
                <a:solidFill>
                  <a:schemeClr val="tx1"/>
                </a:solidFill>
                <a:latin typeface="Lucida Sans Unicode" charset="0"/>
                <a:ea typeface="Arial" charset="0"/>
                <a:cs typeface="Arial" charset="0"/>
              </a:defRPr>
            </a:lvl3pPr>
            <a:lvl4pPr marL="1600200" indent="-228600">
              <a:defRPr>
                <a:solidFill>
                  <a:schemeClr val="tx1"/>
                </a:solidFill>
                <a:latin typeface="Lucida Sans Unicode" charset="0"/>
                <a:ea typeface="Arial" charset="0"/>
                <a:cs typeface="Arial" charset="0"/>
              </a:defRPr>
            </a:lvl4pPr>
            <a:lvl5pPr marL="2057400" indent="-22860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fld id="{F211FDC6-50DB-894C-9D43-853F56C32A5C}" type="slidenum">
              <a:rPr lang="en-US">
                <a:latin typeface="Calibri" charset="0"/>
              </a:rPr>
              <a:pPr/>
              <a:t>2</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dirty="0">
                <a:latin typeface="Calibri" charset="0"/>
              </a:rPr>
              <a:t>Van Topprogramma – naar ET-programma- Naar YES!  Thema van het programma is verschoven van de excellente leerkracht naar Brede Maatschappelijke Opvoedingsvraagstukken.  We hopen hiermee niet alleen via projecten met studenten/docenten  uit andere academisch te gaan samenwerken maar vooral ook studenten te verleiden deel te nemen aan ons programma.  We zetten bovendien alles op alles om ons excellentieprofiel om te vormen naar een </a:t>
            </a:r>
            <a:r>
              <a:rPr lang="nl-NL" dirty="0" err="1">
                <a:latin typeface="Calibri" charset="0"/>
              </a:rPr>
              <a:t>honoursprofiel</a:t>
            </a:r>
            <a:r>
              <a:rPr lang="nl-NL" dirty="0">
                <a:latin typeface="Calibri" charset="0"/>
              </a:rPr>
              <a:t> en dit duidelijk te maken aan de validatiecommissie. </a:t>
            </a:r>
          </a:p>
        </p:txBody>
      </p:sp>
      <p:sp>
        <p:nvSpPr>
          <p:cNvPr id="194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F0FD447-1926-134B-9F18-084CF7D84A7F}"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dirty="0">
                <a:latin typeface="Calibri" charset="0"/>
              </a:rPr>
              <a:t>Doel: Meer ambitieuze en getalenteerde studenten naar onze programma’s trekken.  Maar hoe doen we dat? </a:t>
            </a:r>
            <a:endParaRPr lang="nl-NL" dirty="0" smtClean="0">
              <a:latin typeface="Calibri" charset="0"/>
            </a:endParaRPr>
          </a:p>
          <a:p>
            <a:r>
              <a:rPr lang="nl-NL" dirty="0" smtClean="0">
                <a:solidFill>
                  <a:srgbClr val="FF0000"/>
                </a:solidFill>
                <a:latin typeface="Calibri" charset="0"/>
              </a:rPr>
              <a:t>We hebben nu voor elkaar dat op de website en in de voorlichtingen dit</a:t>
            </a:r>
            <a:r>
              <a:rPr lang="nl-NL" baseline="0" dirty="0" smtClean="0">
                <a:solidFill>
                  <a:srgbClr val="FF0000"/>
                </a:solidFill>
                <a:latin typeface="Calibri" charset="0"/>
              </a:rPr>
              <a:t> programma open staat voor andere dan pabo studenten. Voorheen was het uitsluitend toegankelijk op papier voor pabo</a:t>
            </a:r>
            <a:r>
              <a:rPr lang="nl-NL" baseline="0" dirty="0" smtClean="0">
                <a:latin typeface="Calibri" charset="0"/>
              </a:rPr>
              <a:t>.</a:t>
            </a:r>
            <a:endParaRPr lang="nl-NL" dirty="0">
              <a:latin typeface="Calibri" charset="0"/>
            </a:endParaRPr>
          </a:p>
        </p:txBody>
      </p:sp>
      <p:sp>
        <p:nvSpPr>
          <p:cNvPr id="215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charset="0"/>
                <a:ea typeface="ＭＳ Ｐゴシック" charset="0"/>
                <a:cs typeface="Arial" charset="0"/>
              </a:defRPr>
            </a:lvl1pPr>
            <a:lvl2pPr marL="742950" indent="-285750">
              <a:defRPr>
                <a:solidFill>
                  <a:schemeClr val="tx1"/>
                </a:solidFill>
                <a:latin typeface="Lucida Sans Unicode" charset="0"/>
                <a:ea typeface="Arial" charset="0"/>
                <a:cs typeface="Arial" charset="0"/>
              </a:defRPr>
            </a:lvl2pPr>
            <a:lvl3pPr marL="1143000" indent="-228600">
              <a:defRPr>
                <a:solidFill>
                  <a:schemeClr val="tx1"/>
                </a:solidFill>
                <a:latin typeface="Lucida Sans Unicode" charset="0"/>
                <a:ea typeface="Arial" charset="0"/>
                <a:cs typeface="Arial" charset="0"/>
              </a:defRPr>
            </a:lvl3pPr>
            <a:lvl4pPr marL="1600200" indent="-228600">
              <a:defRPr>
                <a:solidFill>
                  <a:schemeClr val="tx1"/>
                </a:solidFill>
                <a:latin typeface="Lucida Sans Unicode" charset="0"/>
                <a:ea typeface="Arial" charset="0"/>
                <a:cs typeface="Arial" charset="0"/>
              </a:defRPr>
            </a:lvl4pPr>
            <a:lvl5pPr marL="2057400" indent="-22860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fld id="{8A1D6405-CFE6-274D-8EE9-5BDF43917ED4}" type="slidenum">
              <a:rPr lang="en-US">
                <a:latin typeface="Calibri" charset="0"/>
              </a:rPr>
              <a:pPr/>
              <a:t>4</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dirty="0">
                <a:solidFill>
                  <a:srgbClr val="FF0000"/>
                </a:solidFill>
                <a:latin typeface="Calibri" charset="0"/>
              </a:rPr>
              <a:t>Draagvlak binnen de eigen academie. Geen </a:t>
            </a:r>
            <a:r>
              <a:rPr lang="nl-NL" dirty="0" err="1">
                <a:solidFill>
                  <a:srgbClr val="FF0000"/>
                </a:solidFill>
                <a:latin typeface="Calibri" charset="0"/>
              </a:rPr>
              <a:t>fremdkörper</a:t>
            </a:r>
            <a:r>
              <a:rPr lang="nl-NL" dirty="0">
                <a:solidFill>
                  <a:srgbClr val="FF0000"/>
                </a:solidFill>
                <a:latin typeface="Calibri" charset="0"/>
              </a:rPr>
              <a:t> </a:t>
            </a:r>
          </a:p>
          <a:p>
            <a:r>
              <a:rPr lang="nl-NL" dirty="0">
                <a:solidFill>
                  <a:srgbClr val="FF0000"/>
                </a:solidFill>
                <a:latin typeface="Calibri" charset="0"/>
              </a:rPr>
              <a:t>wellicht andere naamgeving?  TOPTALENT?? </a:t>
            </a:r>
            <a:endParaRPr lang="nl-NL" dirty="0" smtClean="0">
              <a:solidFill>
                <a:srgbClr val="FF0000"/>
              </a:solidFill>
              <a:latin typeface="Calibri" charset="0"/>
            </a:endParaRPr>
          </a:p>
          <a:p>
            <a:r>
              <a:rPr lang="nl-NL" sz="1600" b="1" i="1" dirty="0" smtClean="0">
                <a:solidFill>
                  <a:srgbClr val="FF0000"/>
                </a:solidFill>
                <a:latin typeface="Calibri" charset="0"/>
              </a:rPr>
              <a:t>WIE ZIJN WE?? </a:t>
            </a:r>
            <a:r>
              <a:rPr lang="nl-NL" sz="1600" b="1" i="1" dirty="0" err="1" smtClean="0">
                <a:solidFill>
                  <a:srgbClr val="FF0000"/>
                </a:solidFill>
                <a:latin typeface="Calibri" charset="0"/>
              </a:rPr>
              <a:t>erik</a:t>
            </a:r>
            <a:endParaRPr lang="nl-NL" sz="1600" b="1" i="1" dirty="0" smtClean="0">
              <a:solidFill>
                <a:srgbClr val="FF0000"/>
              </a:solidFill>
              <a:latin typeface="Calibri" charset="0"/>
            </a:endParaRPr>
          </a:p>
          <a:p>
            <a:pPr marL="171450" indent="-171450">
              <a:buFontTx/>
              <a:buChar char="-"/>
            </a:pPr>
            <a:r>
              <a:rPr lang="nl-NL" sz="1600" b="1" i="1" dirty="0" smtClean="0">
                <a:solidFill>
                  <a:srgbClr val="FF0000"/>
                </a:solidFill>
                <a:latin typeface="Calibri" charset="0"/>
              </a:rPr>
              <a:t>Magazine uitgebracht, open collegetour avond.</a:t>
            </a:r>
          </a:p>
          <a:p>
            <a:pPr marL="171450" indent="-171450">
              <a:buFontTx/>
              <a:buChar char="-"/>
            </a:pPr>
            <a:r>
              <a:rPr lang="nl-NL" sz="1600" b="1" i="1" dirty="0" smtClean="0">
                <a:solidFill>
                  <a:srgbClr val="FF0000"/>
                </a:solidFill>
                <a:latin typeface="Calibri" charset="0"/>
              </a:rPr>
              <a:t>Werkveld via </a:t>
            </a:r>
            <a:r>
              <a:rPr lang="nl-NL" sz="1600" b="1" i="1" dirty="0" err="1" smtClean="0">
                <a:solidFill>
                  <a:srgbClr val="FF0000"/>
                </a:solidFill>
                <a:latin typeface="Calibri" charset="0"/>
              </a:rPr>
              <a:t>zgn</a:t>
            </a:r>
            <a:r>
              <a:rPr lang="nl-NL" sz="1600" b="1" i="1" dirty="0" smtClean="0">
                <a:solidFill>
                  <a:srgbClr val="FF0000"/>
                </a:solidFill>
                <a:latin typeface="Calibri" charset="0"/>
              </a:rPr>
              <a:t> </a:t>
            </a:r>
            <a:r>
              <a:rPr lang="nl-NL" sz="1600" b="1" i="1" dirty="0" err="1" smtClean="0">
                <a:solidFill>
                  <a:srgbClr val="FF0000"/>
                </a:solidFill>
                <a:latin typeface="Calibri" charset="0"/>
              </a:rPr>
              <a:t>WOSdagen</a:t>
            </a:r>
            <a:r>
              <a:rPr lang="nl-NL" sz="1600" b="1" i="1" dirty="0" smtClean="0">
                <a:solidFill>
                  <a:srgbClr val="FF0000"/>
                </a:solidFill>
                <a:latin typeface="Calibri" charset="0"/>
              </a:rPr>
              <a:t> </a:t>
            </a:r>
          </a:p>
          <a:p>
            <a:pPr marL="171450" indent="-171450">
              <a:buFontTx/>
              <a:buChar char="-"/>
            </a:pPr>
            <a:r>
              <a:rPr lang="nl-NL" sz="1600" b="1" i="1" dirty="0" smtClean="0">
                <a:solidFill>
                  <a:srgbClr val="FF0000"/>
                </a:solidFill>
                <a:latin typeface="Calibri" charset="0"/>
              </a:rPr>
              <a:t>Weekbericht stukjes</a:t>
            </a:r>
          </a:p>
          <a:p>
            <a:pPr marL="171450" indent="-171450">
              <a:buFontTx/>
              <a:buChar char="-"/>
            </a:pPr>
            <a:r>
              <a:rPr lang="nl-NL" sz="1600" b="1" i="1" dirty="0" smtClean="0">
                <a:solidFill>
                  <a:srgbClr val="FF0000"/>
                </a:solidFill>
                <a:latin typeface="Calibri" charset="0"/>
              </a:rPr>
              <a:t>Website</a:t>
            </a:r>
          </a:p>
          <a:p>
            <a:pPr marL="171450" indent="-171450">
              <a:buFontTx/>
              <a:buChar char="-"/>
            </a:pPr>
            <a:r>
              <a:rPr lang="nl-NL" sz="1600" b="1" i="1" dirty="0" smtClean="0">
                <a:solidFill>
                  <a:srgbClr val="FF0000"/>
                </a:solidFill>
                <a:latin typeface="Calibri" charset="0"/>
              </a:rPr>
              <a:t>Studentenproject</a:t>
            </a:r>
            <a:r>
              <a:rPr lang="nl-NL" sz="1600" b="1" i="1" baseline="0" dirty="0" smtClean="0">
                <a:solidFill>
                  <a:srgbClr val="FF0000"/>
                </a:solidFill>
                <a:latin typeface="Calibri" charset="0"/>
              </a:rPr>
              <a:t> the </a:t>
            </a:r>
            <a:r>
              <a:rPr lang="nl-NL" sz="1600" b="1" i="1" baseline="0" dirty="0" err="1" smtClean="0">
                <a:solidFill>
                  <a:srgbClr val="FF0000"/>
                </a:solidFill>
                <a:latin typeface="Calibri" charset="0"/>
              </a:rPr>
              <a:t>Etcrew</a:t>
            </a:r>
            <a:r>
              <a:rPr lang="nl-NL" sz="1600" b="1" i="1" baseline="0" dirty="0" smtClean="0">
                <a:solidFill>
                  <a:srgbClr val="FF0000"/>
                </a:solidFill>
                <a:latin typeface="Calibri" charset="0"/>
              </a:rPr>
              <a:t>, sociale media om ET onder aandacht te brengen</a:t>
            </a:r>
            <a:endParaRPr lang="nl-NL" sz="1600" b="1" i="1" dirty="0">
              <a:solidFill>
                <a:srgbClr val="FF0000"/>
              </a:solidFill>
              <a:latin typeface="Calibri" charset="0"/>
            </a:endParaRPr>
          </a:p>
          <a:p>
            <a:r>
              <a:rPr lang="nl-NL" dirty="0">
                <a:latin typeface="Calibri" charset="0"/>
              </a:rPr>
              <a:t/>
            </a:r>
            <a:br>
              <a:rPr lang="nl-NL" dirty="0">
                <a:latin typeface="Calibri" charset="0"/>
              </a:rPr>
            </a:br>
            <a:r>
              <a:rPr lang="nl-NL" dirty="0">
                <a:latin typeface="Calibri" charset="0"/>
              </a:rPr>
              <a:t>- inspireren van de collega’s waardoor ze nieuwsgierig worden en een meer open houding krijgen voorbeelden laten zien</a:t>
            </a:r>
            <a:br>
              <a:rPr lang="nl-NL" dirty="0">
                <a:latin typeface="Calibri" charset="0"/>
              </a:rPr>
            </a:br>
            <a:r>
              <a:rPr lang="nl-NL" dirty="0">
                <a:latin typeface="Calibri" charset="0"/>
              </a:rPr>
              <a:t>- kruisbestuiving naar regulier onderwijs</a:t>
            </a:r>
            <a:br>
              <a:rPr lang="nl-NL" dirty="0">
                <a:latin typeface="Calibri" charset="0"/>
              </a:rPr>
            </a:br>
            <a:r>
              <a:rPr lang="nl-NL" dirty="0">
                <a:latin typeface="Calibri" charset="0"/>
              </a:rPr>
              <a:t>- workshops door studenten aan studenten uit reguliere programma? </a:t>
            </a:r>
            <a:br>
              <a:rPr lang="nl-NL" dirty="0">
                <a:latin typeface="Calibri" charset="0"/>
              </a:rPr>
            </a:br>
            <a:r>
              <a:rPr lang="nl-NL" dirty="0">
                <a:latin typeface="Calibri" charset="0"/>
              </a:rPr>
              <a:t>- gebruik maken van het platform voor </a:t>
            </a:r>
            <a:r>
              <a:rPr lang="nl-NL" dirty="0" err="1">
                <a:latin typeface="Calibri" charset="0"/>
              </a:rPr>
              <a:t>good</a:t>
            </a:r>
            <a:r>
              <a:rPr lang="nl-NL" dirty="0">
                <a:latin typeface="Calibri" charset="0"/>
              </a:rPr>
              <a:t> </a:t>
            </a:r>
            <a:r>
              <a:rPr lang="nl-NL" dirty="0" err="1">
                <a:latin typeface="Calibri" charset="0"/>
              </a:rPr>
              <a:t>practises</a:t>
            </a:r>
            <a:r>
              <a:rPr lang="nl-NL" dirty="0">
                <a:latin typeface="Calibri" charset="0"/>
              </a:rPr>
              <a:t> </a:t>
            </a:r>
            <a:r>
              <a:rPr lang="nl-NL" dirty="0" err="1">
                <a:latin typeface="Calibri" charset="0"/>
              </a:rPr>
              <a:t>Social</a:t>
            </a:r>
            <a:r>
              <a:rPr lang="nl-NL" dirty="0">
                <a:latin typeface="Calibri" charset="0"/>
              </a:rPr>
              <a:t> media inzetten dus een effectief intern PR beleid   weekberichten vullen. </a:t>
            </a:r>
            <a:br>
              <a:rPr lang="nl-NL" dirty="0">
                <a:latin typeface="Calibri" charset="0"/>
              </a:rPr>
            </a:br>
            <a:r>
              <a:rPr lang="nl-NL" b="1" dirty="0">
                <a:latin typeface="Calibri" charset="0"/>
              </a:rPr>
              <a:t>- collega’s uitruilen? (poule van nieuwe docenten </a:t>
            </a:r>
            <a:r>
              <a:rPr lang="nl-NL" b="1" dirty="0" err="1">
                <a:latin typeface="Calibri" charset="0"/>
              </a:rPr>
              <a:t>Saxionbreed</a:t>
            </a:r>
            <a:r>
              <a:rPr lang="nl-NL" b="1" dirty="0">
                <a:latin typeface="Calibri" charset="0"/>
              </a:rPr>
              <a:t> kunnen zich ook richten op andere </a:t>
            </a:r>
            <a:r>
              <a:rPr lang="nl-NL" b="1" dirty="0" err="1">
                <a:latin typeface="Calibri" charset="0"/>
              </a:rPr>
              <a:t>HP’s</a:t>
            </a:r>
            <a:r>
              <a:rPr lang="nl-NL" b="1" dirty="0">
                <a:latin typeface="Calibri" charset="0"/>
              </a:rPr>
              <a:t>)  Minder kwetsbaar</a:t>
            </a:r>
          </a:p>
          <a:p>
            <a:endParaRPr lang="nl-NL" dirty="0">
              <a:latin typeface="Calibri" charset="0"/>
            </a:endParaRPr>
          </a:p>
        </p:txBody>
      </p:sp>
      <p:sp>
        <p:nvSpPr>
          <p:cNvPr id="235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charset="0"/>
                <a:ea typeface="ＭＳ Ｐゴシック" charset="0"/>
                <a:cs typeface="Arial" charset="0"/>
              </a:defRPr>
            </a:lvl1pPr>
            <a:lvl2pPr marL="742950" indent="-285750">
              <a:defRPr>
                <a:solidFill>
                  <a:schemeClr val="tx1"/>
                </a:solidFill>
                <a:latin typeface="Lucida Sans Unicode" charset="0"/>
                <a:ea typeface="Arial" charset="0"/>
                <a:cs typeface="Arial" charset="0"/>
              </a:defRPr>
            </a:lvl2pPr>
            <a:lvl3pPr marL="1143000" indent="-228600">
              <a:defRPr>
                <a:solidFill>
                  <a:schemeClr val="tx1"/>
                </a:solidFill>
                <a:latin typeface="Lucida Sans Unicode" charset="0"/>
                <a:ea typeface="Arial" charset="0"/>
                <a:cs typeface="Arial" charset="0"/>
              </a:defRPr>
            </a:lvl3pPr>
            <a:lvl4pPr marL="1600200" indent="-228600">
              <a:defRPr>
                <a:solidFill>
                  <a:schemeClr val="tx1"/>
                </a:solidFill>
                <a:latin typeface="Lucida Sans Unicode" charset="0"/>
                <a:ea typeface="Arial" charset="0"/>
                <a:cs typeface="Arial" charset="0"/>
              </a:defRPr>
            </a:lvl4pPr>
            <a:lvl5pPr marL="2057400" indent="-22860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fld id="{F6C001E3-E00A-A149-BC20-6100D46E21C8}" type="slidenum">
              <a:rPr lang="en-US">
                <a:latin typeface="Calibri" charset="0"/>
              </a:rPr>
              <a:pPr/>
              <a:t>5</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atin typeface="Calibri" charset="0"/>
              </a:rPr>
              <a:t>De coach kwaliteit van de docent is essentieel . Door coaching stuur en begeleid je  niet alleen het individu maar ook de groep als geheel. De groep is eigenaar en die eigenaar dien je via coaching (enigszins) te sturen. Kwetsbaar wanneer de coach wegveld uit het programma. Vandaar pool van coaches binnen Toptalentprogramma’s mooi handvat om interdisciplinariteit vorm te geven. </a:t>
            </a:r>
          </a:p>
        </p:txBody>
      </p:sp>
      <p:sp>
        <p:nvSpPr>
          <p:cNvPr id="256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C26808EC-56D1-1344-90B0-D35B11A4C4A1}"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dirty="0">
                <a:latin typeface="Calibri" charset="0"/>
              </a:rPr>
              <a:t>Wanneer je wilt dat studenten zelf zich eigenaar voelen van het </a:t>
            </a:r>
            <a:r>
              <a:rPr lang="nl-NL" dirty="0" err="1">
                <a:latin typeface="Calibri" charset="0"/>
              </a:rPr>
              <a:t>honoursprogramma</a:t>
            </a:r>
            <a:r>
              <a:rPr lang="nl-NL" dirty="0">
                <a:latin typeface="Calibri" charset="0"/>
              </a:rPr>
              <a:t>, (en dat wil je omdat talentvolle en ambitieuze studenten dat aankunnen en dat willen. Neem je als docent de lead ontneem je hun de kans en de wens om eigen uitdagingen te creëren en aan te gaan. </a:t>
            </a:r>
            <a:endParaRPr lang="nl-NL" dirty="0" smtClean="0">
              <a:latin typeface="Calibri" charset="0"/>
            </a:endParaRPr>
          </a:p>
          <a:p>
            <a:endParaRPr lang="nl-NL" dirty="0" smtClean="0">
              <a:latin typeface="Calibri" charset="0"/>
            </a:endParaRPr>
          </a:p>
          <a:p>
            <a:r>
              <a:rPr lang="nl-NL" b="1" dirty="0" err="1" smtClean="0">
                <a:solidFill>
                  <a:srgbClr val="FF0000"/>
                </a:solidFill>
                <a:latin typeface="Calibri" charset="0"/>
              </a:rPr>
              <a:t>https</a:t>
            </a:r>
            <a:r>
              <a:rPr lang="nl-NL" b="1" dirty="0" smtClean="0">
                <a:solidFill>
                  <a:srgbClr val="FF0000"/>
                </a:solidFill>
                <a:latin typeface="Calibri" charset="0"/>
              </a:rPr>
              <a:t>://</a:t>
            </a:r>
            <a:r>
              <a:rPr lang="nl-NL" b="1" dirty="0" err="1" smtClean="0">
                <a:solidFill>
                  <a:srgbClr val="FF0000"/>
                </a:solidFill>
                <a:latin typeface="Calibri" charset="0"/>
              </a:rPr>
              <a:t>youtu.be</a:t>
            </a:r>
            <a:r>
              <a:rPr lang="nl-NL" b="1" dirty="0" smtClean="0">
                <a:solidFill>
                  <a:srgbClr val="FF0000"/>
                </a:solidFill>
                <a:latin typeface="Calibri" charset="0"/>
              </a:rPr>
              <a:t>/oPCGe_N6nQM  agora, lijkt op </a:t>
            </a:r>
            <a:r>
              <a:rPr lang="nl-NL" b="1" dirty="0" err="1" smtClean="0">
                <a:solidFill>
                  <a:srgbClr val="FF0000"/>
                </a:solidFill>
                <a:latin typeface="Calibri" charset="0"/>
              </a:rPr>
              <a:t>mevo</a:t>
            </a:r>
            <a:endParaRPr lang="nl-NL" b="1" dirty="0" smtClean="0">
              <a:solidFill>
                <a:srgbClr val="FF0000"/>
              </a:solidFill>
              <a:latin typeface="Calibri" charset="0"/>
            </a:endParaRPr>
          </a:p>
          <a:p>
            <a:r>
              <a:rPr lang="nl-NL" b="1" dirty="0" smtClean="0">
                <a:solidFill>
                  <a:srgbClr val="FF0000"/>
                </a:solidFill>
                <a:latin typeface="Calibri" charset="0"/>
              </a:rPr>
              <a:t>Hier hebben we een didactiek voor</a:t>
            </a:r>
            <a:r>
              <a:rPr lang="nl-NL" b="1" baseline="0" dirty="0" smtClean="0">
                <a:solidFill>
                  <a:srgbClr val="FF0000"/>
                </a:solidFill>
                <a:latin typeface="Calibri" charset="0"/>
              </a:rPr>
              <a:t> sociaal ontwerpend leren </a:t>
            </a:r>
            <a:r>
              <a:rPr lang="nl-NL" b="1" baseline="0" dirty="0" err="1" smtClean="0">
                <a:solidFill>
                  <a:srgbClr val="FF0000"/>
                </a:solidFill>
                <a:latin typeface="Calibri" charset="0"/>
              </a:rPr>
              <a:t>mbv</a:t>
            </a:r>
            <a:r>
              <a:rPr lang="nl-NL" b="1" baseline="0" dirty="0" smtClean="0">
                <a:solidFill>
                  <a:srgbClr val="FF0000"/>
                </a:solidFill>
                <a:latin typeface="Calibri" charset="0"/>
              </a:rPr>
              <a:t> </a:t>
            </a:r>
            <a:r>
              <a:rPr lang="nl-NL" b="1" baseline="0" dirty="0" err="1" smtClean="0">
                <a:solidFill>
                  <a:srgbClr val="FF0000"/>
                </a:solidFill>
                <a:latin typeface="Calibri" charset="0"/>
              </a:rPr>
              <a:t>mevolution</a:t>
            </a:r>
            <a:r>
              <a:rPr lang="nl-NL" b="1" baseline="0" dirty="0" smtClean="0">
                <a:solidFill>
                  <a:srgbClr val="FF0000"/>
                </a:solidFill>
                <a:latin typeface="Calibri" charset="0"/>
              </a:rPr>
              <a:t>.</a:t>
            </a:r>
            <a:endParaRPr lang="nl-NL" b="1" dirty="0">
              <a:solidFill>
                <a:srgbClr val="FF0000"/>
              </a:solidFill>
              <a:latin typeface="Calibri" charset="0"/>
            </a:endParaRPr>
          </a:p>
        </p:txBody>
      </p:sp>
      <p:sp>
        <p:nvSpPr>
          <p:cNvPr id="276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charset="0"/>
                <a:ea typeface="ＭＳ Ｐゴシック" charset="0"/>
                <a:cs typeface="Arial" charset="0"/>
              </a:defRPr>
            </a:lvl1pPr>
            <a:lvl2pPr marL="742950" indent="-285750">
              <a:defRPr>
                <a:solidFill>
                  <a:schemeClr val="tx1"/>
                </a:solidFill>
                <a:latin typeface="Lucida Sans Unicode" charset="0"/>
                <a:ea typeface="Arial" charset="0"/>
                <a:cs typeface="Arial" charset="0"/>
              </a:defRPr>
            </a:lvl2pPr>
            <a:lvl3pPr marL="1143000" indent="-228600">
              <a:defRPr>
                <a:solidFill>
                  <a:schemeClr val="tx1"/>
                </a:solidFill>
                <a:latin typeface="Lucida Sans Unicode" charset="0"/>
                <a:ea typeface="Arial" charset="0"/>
                <a:cs typeface="Arial" charset="0"/>
              </a:defRPr>
            </a:lvl3pPr>
            <a:lvl4pPr marL="1600200" indent="-228600">
              <a:defRPr>
                <a:solidFill>
                  <a:schemeClr val="tx1"/>
                </a:solidFill>
                <a:latin typeface="Lucida Sans Unicode" charset="0"/>
                <a:ea typeface="Arial" charset="0"/>
                <a:cs typeface="Arial" charset="0"/>
              </a:defRPr>
            </a:lvl4pPr>
            <a:lvl5pPr marL="2057400" indent="-22860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fld id="{20996477-D30B-9B46-9265-3AE8B9B0B247}" type="slidenum">
              <a:rPr lang="en-US">
                <a:latin typeface="Calibri" charset="0"/>
              </a:rPr>
              <a:pPr/>
              <a:t>7</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atin typeface="Calibri" charset="0"/>
              </a:rPr>
              <a:t>Opdrachtgevers van projecten moeten beseffen dat ze medeopleiders zijn en dat bij leren ook fouten maken hoort. Dat vraagt dat we opdrachtgevers uit het veld goed informeren over ons programma en over de doelen en uitgangspunten van het programma. Dat het opleveren van een projectresultaat voor studenten niet zozeer een doel op zich is, of moet zijn maar veel meer een  middel tot…….Opdrachtgevers en de begeleiders zouden we ook veel meer willen betrekken bij de selectie en beoordeling van studenten. </a:t>
            </a:r>
          </a:p>
        </p:txBody>
      </p:sp>
      <p:sp>
        <p:nvSpPr>
          <p:cNvPr id="297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charset="0"/>
                <a:ea typeface="ＭＳ Ｐゴシック" charset="0"/>
                <a:cs typeface="Arial" charset="0"/>
              </a:defRPr>
            </a:lvl1pPr>
            <a:lvl2pPr marL="742950" indent="-285750">
              <a:defRPr>
                <a:solidFill>
                  <a:schemeClr val="tx1"/>
                </a:solidFill>
                <a:latin typeface="Lucida Sans Unicode" charset="0"/>
                <a:ea typeface="Arial" charset="0"/>
                <a:cs typeface="Arial" charset="0"/>
              </a:defRPr>
            </a:lvl2pPr>
            <a:lvl3pPr marL="1143000" indent="-228600">
              <a:defRPr>
                <a:solidFill>
                  <a:schemeClr val="tx1"/>
                </a:solidFill>
                <a:latin typeface="Lucida Sans Unicode" charset="0"/>
                <a:ea typeface="Arial" charset="0"/>
                <a:cs typeface="Arial" charset="0"/>
              </a:defRPr>
            </a:lvl3pPr>
            <a:lvl4pPr marL="1600200" indent="-228600">
              <a:defRPr>
                <a:solidFill>
                  <a:schemeClr val="tx1"/>
                </a:solidFill>
                <a:latin typeface="Lucida Sans Unicode" charset="0"/>
                <a:ea typeface="Arial" charset="0"/>
                <a:cs typeface="Arial" charset="0"/>
              </a:defRPr>
            </a:lvl4pPr>
            <a:lvl5pPr marL="2057400" indent="-22860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fld id="{4790E2CF-7BE6-7D49-AB05-C446B5AE9268}" type="slidenum">
              <a:rPr lang="en-US">
                <a:latin typeface="Calibri" charset="0"/>
              </a:rPr>
              <a:pPr/>
              <a:t>8</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atin typeface="Calibri" charset="0"/>
              </a:rPr>
              <a:t>Je moet de ontwikkeling van de student als Reflective professional beoordelen. Maar hoe doe je dat. Het assessement instrument dat nu beschikbaar is, is wel erg complex en weinig operationeel waardoor iedereen er op een andere manier mee omgaat. Dus zeer onbetrouwbare beoordelingen oplevert. Toptalent programma’s werkgroep beoordeling instellen onder leiding van  Margreet Engelhart?    </a:t>
            </a:r>
          </a:p>
        </p:txBody>
      </p:sp>
      <p:sp>
        <p:nvSpPr>
          <p:cNvPr id="31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charset="0"/>
                <a:ea typeface="ＭＳ Ｐゴシック" charset="0"/>
                <a:cs typeface="Arial" charset="0"/>
              </a:defRPr>
            </a:lvl1pPr>
            <a:lvl2pPr marL="742950" indent="-285750">
              <a:defRPr>
                <a:solidFill>
                  <a:schemeClr val="tx1"/>
                </a:solidFill>
                <a:latin typeface="Lucida Sans Unicode" charset="0"/>
                <a:ea typeface="Arial" charset="0"/>
                <a:cs typeface="Arial" charset="0"/>
              </a:defRPr>
            </a:lvl2pPr>
            <a:lvl3pPr marL="1143000" indent="-228600">
              <a:defRPr>
                <a:solidFill>
                  <a:schemeClr val="tx1"/>
                </a:solidFill>
                <a:latin typeface="Lucida Sans Unicode" charset="0"/>
                <a:ea typeface="Arial" charset="0"/>
                <a:cs typeface="Arial" charset="0"/>
              </a:defRPr>
            </a:lvl3pPr>
            <a:lvl4pPr marL="1600200" indent="-228600">
              <a:defRPr>
                <a:solidFill>
                  <a:schemeClr val="tx1"/>
                </a:solidFill>
                <a:latin typeface="Lucida Sans Unicode" charset="0"/>
                <a:ea typeface="Arial" charset="0"/>
                <a:cs typeface="Arial" charset="0"/>
              </a:defRPr>
            </a:lvl4pPr>
            <a:lvl5pPr marL="2057400" indent="-22860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fld id="{A48376F9-70A7-1C46-9758-2093E92F035B}" type="slidenum">
              <a:rPr lang="en-US">
                <a:latin typeface="Calibri" charset="0"/>
              </a:rPr>
              <a:pPr/>
              <a:t>9</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4" descr="SAX_PPT_UAS_Achtergro3.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619672" y="3573016"/>
            <a:ext cx="4968552" cy="1008112"/>
          </a:xfrm>
        </p:spPr>
        <p:txBody>
          <a:bodyPr>
            <a:normAutofit/>
          </a:bodyPr>
          <a:lstStyle>
            <a:lvl1pPr algn="l">
              <a:defRPr sz="3600" b="1">
                <a:solidFill>
                  <a:schemeClr val="bg1"/>
                </a:solidFill>
              </a:defRPr>
            </a:lvl1pPr>
          </a:lstStyle>
          <a:p>
            <a:r>
              <a:rPr lang="en-US"/>
              <a:t>Click to edit Master title style</a:t>
            </a:r>
            <a:endParaRPr lang="en-US" dirty="0"/>
          </a:p>
        </p:txBody>
      </p:sp>
      <p:sp>
        <p:nvSpPr>
          <p:cNvPr id="3" name="Ondertitel 2"/>
          <p:cNvSpPr>
            <a:spLocks noGrp="1"/>
          </p:cNvSpPr>
          <p:nvPr>
            <p:ph type="subTitle" idx="1"/>
          </p:nvPr>
        </p:nvSpPr>
        <p:spPr>
          <a:xfrm>
            <a:off x="1619672" y="4581128"/>
            <a:ext cx="4968552" cy="1008112"/>
          </a:xfrm>
        </p:spPr>
        <p:txBody>
          <a:bodyPr>
            <a:normAutofit/>
          </a:bodyPr>
          <a:lstStyle>
            <a:lvl1pPr marL="0" indent="0" algn="l">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6197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p>
        </p:txBody>
      </p:sp>
      <p:sp>
        <p:nvSpPr>
          <p:cNvPr id="3" name="Tijdelijke aanduiding voor verticale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EC6FB83-2A07-454A-B8DB-0DD3A27C730C}" type="datetimeFigureOut">
              <a:rPr lang="en-US"/>
              <a:pPr/>
              <a:t>28-10-16</a:t>
            </a:fld>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C1556C1-205A-3E4C-A17E-E222D79CE852}" type="slidenum">
              <a:rPr lang="en-US"/>
              <a:pPr/>
              <a:t>‹nr.›</a:t>
            </a:fld>
            <a:endParaRPr lang="en-US"/>
          </a:p>
        </p:txBody>
      </p:sp>
    </p:spTree>
    <p:extLst>
      <p:ext uri="{BB962C8B-B14F-4D97-AF65-F5344CB8AC3E}">
        <p14:creationId xmlns:p14="http://schemas.microsoft.com/office/powerpoint/2010/main" val="308572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619EFAB-BF94-3346-A1C7-EF252C58B792}" type="datetimeFigureOut">
              <a:rPr lang="en-US"/>
              <a:pPr/>
              <a:t>28-10-16</a:t>
            </a:fld>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CEB1A7B-FE58-144B-AA4D-FEF09A0BD50E}" type="slidenum">
              <a:rPr lang="en-US"/>
              <a:pPr/>
              <a:t>‹nr.›</a:t>
            </a:fld>
            <a:endParaRPr lang="en-US"/>
          </a:p>
        </p:txBody>
      </p:sp>
    </p:spTree>
    <p:extLst>
      <p:ext uri="{BB962C8B-B14F-4D97-AF65-F5344CB8AC3E}">
        <p14:creationId xmlns:p14="http://schemas.microsoft.com/office/powerpoint/2010/main" val="46330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p>
        </p:txBody>
      </p:sp>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12199F3-A51E-FA4F-876D-FE4EBC8EAC2A}" type="datetimeFigureOut">
              <a:rPr lang="en-US"/>
              <a:pPr/>
              <a:t>28-10-16</a:t>
            </a:fld>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4A1156D-ACA7-BB4D-B729-CC3D60F71935}" type="slidenum">
              <a:rPr lang="en-US"/>
              <a:pPr/>
              <a:t>‹nr.›</a:t>
            </a:fld>
            <a:endParaRPr lang="en-US"/>
          </a:p>
        </p:txBody>
      </p:sp>
    </p:spTree>
    <p:extLst>
      <p:ext uri="{BB962C8B-B14F-4D97-AF65-F5344CB8AC3E}">
        <p14:creationId xmlns:p14="http://schemas.microsoft.com/office/powerpoint/2010/main" val="365743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932E547-AB8D-4F48-B2CF-9D3216021AB3}" type="datetimeFigureOut">
              <a:rPr lang="en-US"/>
              <a:pPr/>
              <a:t>28-10-16</a:t>
            </a:fld>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87BC461-774B-8E4C-88C0-5F1473333CBF}" type="slidenum">
              <a:rPr lang="en-US"/>
              <a:pPr/>
              <a:t>‹nr.›</a:t>
            </a:fld>
            <a:endParaRPr lang="en-US"/>
          </a:p>
        </p:txBody>
      </p:sp>
    </p:spTree>
    <p:extLst>
      <p:ext uri="{BB962C8B-B14F-4D97-AF65-F5344CB8AC3E}">
        <p14:creationId xmlns:p14="http://schemas.microsoft.com/office/powerpoint/2010/main" val="1991020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pic>
        <p:nvPicPr>
          <p:cNvPr id="5" name="Afbeelding 2" descr="SAX_PPT_UAS_Achtergro10.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el 1"/>
          <p:cNvSpPr>
            <a:spLocks noGrp="1"/>
          </p:cNvSpPr>
          <p:nvPr>
            <p:ph type="title"/>
          </p:nvPr>
        </p:nvSpPr>
        <p:spPr>
          <a:xfrm>
            <a:off x="2699792" y="274638"/>
            <a:ext cx="5987008" cy="1143000"/>
          </a:xfrm>
        </p:spPr>
        <p:txBody>
          <a:bodyPr/>
          <a:lstStyle>
            <a:lvl1pPr>
              <a:defRPr>
                <a:solidFill>
                  <a:srgbClr val="00853A"/>
                </a:solidFill>
              </a:defRPr>
            </a:lvl1pPr>
          </a:lstStyle>
          <a:p>
            <a:r>
              <a:rPr lang="en-US"/>
              <a:t>Click to edit Master title style</a:t>
            </a:r>
            <a:endParaRPr lang="en-US" dirty="0"/>
          </a:p>
        </p:txBody>
      </p:sp>
    </p:spTree>
    <p:extLst>
      <p:ext uri="{BB962C8B-B14F-4D97-AF65-F5344CB8AC3E}">
        <p14:creationId xmlns:p14="http://schemas.microsoft.com/office/powerpoint/2010/main" val="48493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jdelijke aanduiding voo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BAE7ED8-4BE2-5B47-BBBC-F25E42C4BA53}" type="datetimeFigureOut">
              <a:rPr lang="en-US"/>
              <a:pPr/>
              <a:t>28-10-16</a:t>
            </a:fld>
            <a:endParaRPr lang="en-US"/>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BA11E9A-AFDF-7C4E-BD59-25347F6B12C2}" type="slidenum">
              <a:rPr lang="en-US"/>
              <a:pPr/>
              <a:t>‹nr.›</a:t>
            </a:fld>
            <a:endParaRPr lang="en-US"/>
          </a:p>
        </p:txBody>
      </p:sp>
    </p:spTree>
    <p:extLst>
      <p:ext uri="{BB962C8B-B14F-4D97-AF65-F5344CB8AC3E}">
        <p14:creationId xmlns:p14="http://schemas.microsoft.com/office/powerpoint/2010/main" val="347377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3" name="Afbeelding 4" descr="SAX_PPT_UAS_Achtergro10.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a:defRPr>
                <a:solidFill>
                  <a:srgbClr val="00853A"/>
                </a:solidFill>
              </a:defRPr>
            </a:lvl1pPr>
          </a:lstStyle>
          <a:p>
            <a:r>
              <a:rPr lang="en-US"/>
              <a:t>Click to edit Master title style</a:t>
            </a:r>
            <a:endParaRPr lang="en-US" dirty="0"/>
          </a:p>
        </p:txBody>
      </p:sp>
    </p:spTree>
    <p:extLst>
      <p:ext uri="{BB962C8B-B14F-4D97-AF65-F5344CB8AC3E}">
        <p14:creationId xmlns:p14="http://schemas.microsoft.com/office/powerpoint/2010/main" val="82214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A2CD544-3F06-A147-8ACD-B6EAA55225F8}" type="datetimeFigureOut">
              <a:rPr lang="en-US"/>
              <a:pPr/>
              <a:t>28-10-16</a:t>
            </a:fld>
            <a:endParaRPr lang="en-US"/>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BEC7521-735F-E241-B0AA-A989BB69076C}" type="slidenum">
              <a:rPr lang="en-US"/>
              <a:pPr/>
              <a:t>‹nr.›</a:t>
            </a:fld>
            <a:endParaRPr lang="en-US"/>
          </a:p>
        </p:txBody>
      </p:sp>
    </p:spTree>
    <p:extLst>
      <p:ext uri="{BB962C8B-B14F-4D97-AF65-F5344CB8AC3E}">
        <p14:creationId xmlns:p14="http://schemas.microsoft.com/office/powerpoint/2010/main" val="338941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5E247A5-8BC4-0C4D-BF06-7AB2538D7A90}" type="datetimeFigureOut">
              <a:rPr lang="en-US"/>
              <a:pPr/>
              <a:t>28-10-16</a:t>
            </a:fld>
            <a:endParaRPr lang="en-US"/>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F31FC5D-744B-AD47-B2EA-58CBFD4A5799}" type="slidenum">
              <a:rPr lang="en-US"/>
              <a:pPr/>
              <a:t>‹nr.›</a:t>
            </a:fld>
            <a:endParaRPr lang="en-US"/>
          </a:p>
        </p:txBody>
      </p:sp>
    </p:spTree>
    <p:extLst>
      <p:ext uri="{BB962C8B-B14F-4D97-AF65-F5344CB8AC3E}">
        <p14:creationId xmlns:p14="http://schemas.microsoft.com/office/powerpoint/2010/main" val="19661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05F0246-FC48-ED44-A492-5A1F891235E7}" type="datetimeFigureOut">
              <a:rPr lang="en-US"/>
              <a:pPr/>
              <a:t>28-10-16</a:t>
            </a:fld>
            <a:endParaRPr lang="en-US"/>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A92939C-C85E-274D-ABFA-678ABC963FFF}" type="slidenum">
              <a:rPr lang="en-US"/>
              <a:pPr/>
              <a:t>‹nr.›</a:t>
            </a:fld>
            <a:endParaRPr lang="en-US"/>
          </a:p>
        </p:txBody>
      </p:sp>
    </p:spTree>
    <p:extLst>
      <p:ext uri="{BB962C8B-B14F-4D97-AF65-F5344CB8AC3E}">
        <p14:creationId xmlns:p14="http://schemas.microsoft.com/office/powerpoint/2010/main" val="21245165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3" descr="SAX_PPT_UAS_Achtergro6.jp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0"/>
            <a:ext cx="91440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jdelijke aanduiding voor titel 1"/>
          <p:cNvSpPr>
            <a:spLocks noGrp="1"/>
          </p:cNvSpPr>
          <p:nvPr>
            <p:ph type="title"/>
          </p:nvPr>
        </p:nvSpPr>
        <p:spPr bwMode="auto">
          <a:xfrm>
            <a:off x="2700338" y="274638"/>
            <a:ext cx="59864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l-NL"/>
              <a:t>Klik om de stijl te bewerken</a:t>
            </a:r>
            <a:endParaRPr lang="en-US"/>
          </a:p>
        </p:txBody>
      </p:sp>
      <p:sp>
        <p:nvSpPr>
          <p:cNvPr id="1028"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0" fontAlgn="base" hangingPunct="0">
        <a:spcBef>
          <a:spcPct val="0"/>
        </a:spcBef>
        <a:spcAft>
          <a:spcPct val="0"/>
        </a:spcAft>
        <a:defRPr sz="3200" kern="1200">
          <a:solidFill>
            <a:schemeClr val="bg1"/>
          </a:solidFill>
          <a:latin typeface="+mj-lt"/>
          <a:ea typeface="ＭＳ Ｐゴシック" charset="0"/>
          <a:cs typeface="+mj-cs"/>
        </a:defRPr>
      </a:lvl1pPr>
      <a:lvl2pPr algn="l" rtl="0" eaLnBrk="0" fontAlgn="base" hangingPunct="0">
        <a:spcBef>
          <a:spcPct val="0"/>
        </a:spcBef>
        <a:spcAft>
          <a:spcPct val="0"/>
        </a:spcAft>
        <a:defRPr sz="3200">
          <a:solidFill>
            <a:schemeClr val="bg1"/>
          </a:solidFill>
          <a:latin typeface="Lucida Sans Unicode" pitchFamily="34" charset="0"/>
          <a:ea typeface="ＭＳ Ｐゴシック" charset="0"/>
        </a:defRPr>
      </a:lvl2pPr>
      <a:lvl3pPr algn="l" rtl="0" eaLnBrk="0" fontAlgn="base" hangingPunct="0">
        <a:spcBef>
          <a:spcPct val="0"/>
        </a:spcBef>
        <a:spcAft>
          <a:spcPct val="0"/>
        </a:spcAft>
        <a:defRPr sz="3200">
          <a:solidFill>
            <a:schemeClr val="bg1"/>
          </a:solidFill>
          <a:latin typeface="Lucida Sans Unicode" pitchFamily="34" charset="0"/>
          <a:ea typeface="ＭＳ Ｐゴシック" charset="0"/>
        </a:defRPr>
      </a:lvl3pPr>
      <a:lvl4pPr algn="l" rtl="0" eaLnBrk="0" fontAlgn="base" hangingPunct="0">
        <a:spcBef>
          <a:spcPct val="0"/>
        </a:spcBef>
        <a:spcAft>
          <a:spcPct val="0"/>
        </a:spcAft>
        <a:defRPr sz="3200">
          <a:solidFill>
            <a:schemeClr val="bg1"/>
          </a:solidFill>
          <a:latin typeface="Lucida Sans Unicode" pitchFamily="34" charset="0"/>
          <a:ea typeface="ＭＳ Ｐゴシック" charset="0"/>
        </a:defRPr>
      </a:lvl4pPr>
      <a:lvl5pPr algn="l" rtl="0" eaLnBrk="0" fontAlgn="base" hangingPunct="0">
        <a:spcBef>
          <a:spcPct val="0"/>
        </a:spcBef>
        <a:spcAft>
          <a:spcPct val="0"/>
        </a:spcAft>
        <a:defRPr sz="3200">
          <a:solidFill>
            <a:schemeClr val="bg1"/>
          </a:solidFill>
          <a:latin typeface="Lucida Sans Unicode" pitchFamily="34" charset="0"/>
          <a:ea typeface="ＭＳ Ｐゴシック" charset="0"/>
        </a:defRPr>
      </a:lvl5pPr>
      <a:lvl6pPr marL="457200" algn="l" rtl="0" fontAlgn="base">
        <a:spcBef>
          <a:spcPct val="0"/>
        </a:spcBef>
        <a:spcAft>
          <a:spcPct val="0"/>
        </a:spcAft>
        <a:defRPr sz="3200">
          <a:solidFill>
            <a:schemeClr val="bg1"/>
          </a:solidFill>
          <a:latin typeface="Lucida Sans Unicode" pitchFamily="34" charset="0"/>
        </a:defRPr>
      </a:lvl6pPr>
      <a:lvl7pPr marL="914400" algn="l" rtl="0" fontAlgn="base">
        <a:spcBef>
          <a:spcPct val="0"/>
        </a:spcBef>
        <a:spcAft>
          <a:spcPct val="0"/>
        </a:spcAft>
        <a:defRPr sz="3200">
          <a:solidFill>
            <a:schemeClr val="bg1"/>
          </a:solidFill>
          <a:latin typeface="Lucida Sans Unicode" pitchFamily="34" charset="0"/>
        </a:defRPr>
      </a:lvl7pPr>
      <a:lvl8pPr marL="1371600" algn="l" rtl="0" fontAlgn="base">
        <a:spcBef>
          <a:spcPct val="0"/>
        </a:spcBef>
        <a:spcAft>
          <a:spcPct val="0"/>
        </a:spcAft>
        <a:defRPr sz="3200">
          <a:solidFill>
            <a:schemeClr val="bg1"/>
          </a:solidFill>
          <a:latin typeface="Lucida Sans Unicode" pitchFamily="34" charset="0"/>
        </a:defRPr>
      </a:lvl8pPr>
      <a:lvl9pPr marL="1828800" algn="l" rtl="0" fontAlgn="base">
        <a:spcBef>
          <a:spcPct val="0"/>
        </a:spcBef>
        <a:spcAft>
          <a:spcPct val="0"/>
        </a:spcAft>
        <a:defRPr sz="3200">
          <a:solidFill>
            <a:schemeClr val="bg1"/>
          </a:solidFill>
          <a:latin typeface="Lucida Sans Unicode"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youtu.be/0n5R2Omm3IA" TargetMode="External"/><Relationship Id="rId5" Type="http://schemas.openxmlformats.org/officeDocument/2006/relationships/hyperlink" Target="https://issuu.com/jessievonpiekartz/docs/yes_extra_magazine_little_lindaah_"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oPCGe_N6nQM"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subTitle" idx="1"/>
          </p:nvPr>
        </p:nvSpPr>
        <p:spPr>
          <a:xfrm>
            <a:off x="239713" y="4941888"/>
            <a:ext cx="4419600" cy="838200"/>
          </a:xfrm>
        </p:spPr>
        <p:txBody>
          <a:bodyPr/>
          <a:lstStyle/>
          <a:p>
            <a:pPr eaLnBrk="1" hangingPunct="1"/>
            <a:r>
              <a:rPr lang="en-US" sz="2000">
                <a:latin typeface="Lucida Sans Unicode" charset="0"/>
                <a:cs typeface="Lucida Sans Unicode" charset="0"/>
              </a:rPr>
              <a:t>ExperTeacher programma</a:t>
            </a:r>
          </a:p>
          <a:p>
            <a:pPr eaLnBrk="1" hangingPunct="1"/>
            <a:r>
              <a:rPr lang="en-US" sz="2000">
                <a:latin typeface="Lucida Sans Unicode" charset="0"/>
                <a:cs typeface="Lucida Sans Unicode" charset="0"/>
              </a:rPr>
              <a:t>De uitdagingen!</a:t>
            </a:r>
          </a:p>
        </p:txBody>
      </p:sp>
      <p:sp>
        <p:nvSpPr>
          <p:cNvPr id="14339" name="Rectangle 5"/>
          <p:cNvSpPr>
            <a:spLocks noGrp="1" noChangeArrowheads="1"/>
          </p:cNvSpPr>
          <p:nvPr>
            <p:ph type="ctrTitle"/>
          </p:nvPr>
        </p:nvSpPr>
        <p:spPr>
          <a:xfrm>
            <a:off x="239713" y="3873500"/>
            <a:ext cx="7772400" cy="1143000"/>
          </a:xfrm>
        </p:spPr>
        <p:txBody>
          <a:bodyPr/>
          <a:lstStyle/>
          <a:p>
            <a:pPr eaLnBrk="1" hangingPunct="1"/>
            <a:r>
              <a:rPr lang="nl-NL">
                <a:latin typeface="Lucida Sans Unicode" charset="0"/>
                <a:cs typeface="Lucida Sans Unicode" charset="0"/>
              </a:rPr>
              <a:t>Toptalent event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nl-NL">
                <a:latin typeface="Lucida Sans Unicode" charset="0"/>
              </a:rPr>
              <a:t>Vooraf</a:t>
            </a:r>
          </a:p>
        </p:txBody>
      </p:sp>
      <p:pic>
        <p:nvPicPr>
          <p:cNvPr id="16387" name="Tijdelijke aanduiding voor inhoud 3"/>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476375" y="1989138"/>
            <a:ext cx="6176963" cy="4294187"/>
          </a:xfrm>
        </p:spPr>
      </p:pic>
      <p:pic>
        <p:nvPicPr>
          <p:cNvPr id="4" name="Afbeelding 3" descr="pojecten eT.jpg"/>
          <p:cNvPicPr>
            <a:picLocks noChangeAspect="1"/>
          </p:cNvPicPr>
          <p:nvPr/>
        </p:nvPicPr>
        <p:blipFill rotWithShape="1">
          <a:blip r:embed="rId4" cstate="screen">
            <a:extLst>
              <a:ext uri="{28A0092B-C50C-407E-A947-70E740481C1C}">
                <a14:useLocalDpi xmlns:a14="http://schemas.microsoft.com/office/drawing/2010/main"/>
              </a:ext>
            </a:extLst>
          </a:blip>
          <a:srcRect b="-874"/>
          <a:stretch/>
        </p:blipFill>
        <p:spPr>
          <a:xfrm>
            <a:off x="1542200" y="1527335"/>
            <a:ext cx="7596652" cy="533066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eaLnBrk="1" hangingPunct="1"/>
            <a:r>
              <a:rPr lang="nl-NL" b="1">
                <a:latin typeface="Lucida Sans Unicode" charset="0"/>
              </a:rPr>
              <a:t>Uitdaging 1</a:t>
            </a:r>
          </a:p>
        </p:txBody>
      </p:sp>
      <p:sp>
        <p:nvSpPr>
          <p:cNvPr id="18435" name="Tijdelijke aanduiding voor inhoud 2"/>
          <p:cNvSpPr>
            <a:spLocks noGrp="1"/>
          </p:cNvSpPr>
          <p:nvPr>
            <p:ph idx="1"/>
          </p:nvPr>
        </p:nvSpPr>
        <p:spPr>
          <a:xfrm>
            <a:off x="611188" y="1628775"/>
            <a:ext cx="7772400" cy="4616450"/>
          </a:xfrm>
        </p:spPr>
        <p:txBody>
          <a:bodyPr/>
          <a:lstStyle/>
          <a:p>
            <a:pPr eaLnBrk="1" hangingPunct="1"/>
            <a:endParaRPr lang="nl-NL" sz="2000">
              <a:latin typeface="Lucida Sans Unicode" charset="0"/>
            </a:endParaRPr>
          </a:p>
          <a:p>
            <a:pPr eaLnBrk="1" hangingPunct="1"/>
            <a:endParaRPr lang="nl-NL" sz="2000">
              <a:latin typeface="Lucida Sans Unicode" charset="0"/>
            </a:endParaRPr>
          </a:p>
          <a:p>
            <a:pPr eaLnBrk="1" hangingPunct="1"/>
            <a:endParaRPr lang="nl-NL" sz="2000">
              <a:latin typeface="Lucida Sans Unicode" charset="0"/>
            </a:endParaRPr>
          </a:p>
          <a:p>
            <a:pPr eaLnBrk="1" hangingPunct="1"/>
            <a:endParaRPr lang="nl-NL" sz="2000">
              <a:latin typeface="Lucida Sans Unicode" charset="0"/>
            </a:endParaRPr>
          </a:p>
          <a:p>
            <a:pPr eaLnBrk="1" hangingPunct="1"/>
            <a:endParaRPr lang="nl-NL" sz="2000">
              <a:latin typeface="Lucida Sans Unicode" charset="0"/>
            </a:endParaRPr>
          </a:p>
          <a:p>
            <a:pPr eaLnBrk="1" hangingPunct="1"/>
            <a:endParaRPr lang="nl-NL" sz="2400">
              <a:latin typeface="Lucida Sans Unicode" charset="0"/>
            </a:endParaRPr>
          </a:p>
          <a:p>
            <a:pPr eaLnBrk="1" hangingPunct="1">
              <a:buFont typeface="Wingdings" charset="0"/>
              <a:buNone/>
            </a:pPr>
            <a:endParaRPr lang="nl-NL">
              <a:latin typeface="Lucida Sans Unicode" charset="0"/>
            </a:endParaRPr>
          </a:p>
        </p:txBody>
      </p:sp>
      <p:pic>
        <p:nvPicPr>
          <p:cNvPr id="18436" name="Afbeelding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08175" y="1673225"/>
            <a:ext cx="5715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descr="Schermafbeelding 2016-10-28 om 11.27.2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552" y="1498731"/>
            <a:ext cx="8496944" cy="5323607"/>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nl-NL">
                <a:latin typeface="Lucida Sans Unicode" charset="0"/>
              </a:rPr>
              <a:t>Uitdaging 2 </a:t>
            </a:r>
          </a:p>
        </p:txBody>
      </p:sp>
      <p:pic>
        <p:nvPicPr>
          <p:cNvPr id="20483" name="Tijdelijke aanduiding voor inhoud 4"/>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611188" y="1628775"/>
            <a:ext cx="5434012" cy="4360863"/>
          </a:xfrm>
        </p:spPr>
      </p:pic>
      <p:sp>
        <p:nvSpPr>
          <p:cNvPr id="20484" name="Tekstvak 5"/>
          <p:cNvSpPr txBox="1">
            <a:spLocks noChangeArrowheads="1"/>
          </p:cNvSpPr>
          <p:nvPr/>
        </p:nvSpPr>
        <p:spPr bwMode="auto">
          <a:xfrm>
            <a:off x="6516216" y="1844824"/>
            <a:ext cx="230346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charset="0"/>
                <a:ea typeface="ＭＳ Ｐゴシック" charset="0"/>
                <a:cs typeface="Arial" charset="0"/>
              </a:defRPr>
            </a:lvl1pPr>
            <a:lvl2pPr marL="742950" indent="-285750">
              <a:defRPr>
                <a:solidFill>
                  <a:schemeClr val="tx1"/>
                </a:solidFill>
                <a:latin typeface="Lucida Sans Unicode" charset="0"/>
                <a:ea typeface="Arial" charset="0"/>
                <a:cs typeface="Arial" charset="0"/>
              </a:defRPr>
            </a:lvl2pPr>
            <a:lvl3pPr marL="1143000" indent="-228600">
              <a:defRPr>
                <a:solidFill>
                  <a:schemeClr val="tx1"/>
                </a:solidFill>
                <a:latin typeface="Lucida Sans Unicode" charset="0"/>
                <a:ea typeface="Arial" charset="0"/>
                <a:cs typeface="Arial" charset="0"/>
              </a:defRPr>
            </a:lvl3pPr>
            <a:lvl4pPr marL="1600200" indent="-228600">
              <a:defRPr>
                <a:solidFill>
                  <a:schemeClr val="tx1"/>
                </a:solidFill>
                <a:latin typeface="Lucida Sans Unicode" charset="0"/>
                <a:ea typeface="Arial" charset="0"/>
                <a:cs typeface="Arial" charset="0"/>
              </a:defRPr>
            </a:lvl4pPr>
            <a:lvl5pPr marL="2057400" indent="-22860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r>
              <a:rPr lang="nl-NL" sz="2000" dirty="0"/>
              <a:t>Meer ambitieuze studenten trekken.</a:t>
            </a:r>
          </a:p>
          <a:p>
            <a:endParaRPr lang="nl-NL" sz="2000" dirty="0"/>
          </a:p>
          <a:p>
            <a:r>
              <a:rPr lang="nl-NL" sz="2000" dirty="0" smtClean="0">
                <a:solidFill>
                  <a:srgbClr val="FF0000"/>
                </a:solidFill>
              </a:rPr>
              <a:t>Er was veel interesse, maar minder echte aanmeldingen.</a:t>
            </a:r>
          </a:p>
          <a:p>
            <a:endParaRPr lang="nl-NL" sz="2000" dirty="0">
              <a:solidFill>
                <a:srgbClr val="FF0000"/>
              </a:solidFill>
            </a:endParaRPr>
          </a:p>
          <a:p>
            <a:r>
              <a:rPr lang="nl-NL" sz="2000" dirty="0" smtClean="0">
                <a:solidFill>
                  <a:srgbClr val="FF0000"/>
                </a:solidFill>
              </a:rPr>
              <a:t>Nu duidelijk opengesteld voor niet PABO studenten, hoe krijgen we deze binnen?</a:t>
            </a:r>
            <a:endParaRPr lang="nl-NL" sz="20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2854325" y="188913"/>
            <a:ext cx="5986463" cy="1143000"/>
          </a:xfrm>
        </p:spPr>
        <p:txBody>
          <a:bodyPr/>
          <a:lstStyle/>
          <a:p>
            <a:r>
              <a:rPr lang="nl-NL">
                <a:latin typeface="Lucida Sans Unicode" charset="0"/>
              </a:rPr>
              <a:t>Uitdaging 3</a:t>
            </a:r>
          </a:p>
        </p:txBody>
      </p:sp>
      <p:pic>
        <p:nvPicPr>
          <p:cNvPr id="22531" name="Tijdelijke aanduiding voor inhoud 1"/>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611560" y="1772816"/>
            <a:ext cx="6035675" cy="4525962"/>
          </a:xfrm>
        </p:spPr>
      </p:pic>
      <p:sp>
        <p:nvSpPr>
          <p:cNvPr id="22532" name="Tekstvak 3"/>
          <p:cNvSpPr txBox="1">
            <a:spLocks noChangeArrowheads="1"/>
          </p:cNvSpPr>
          <p:nvPr/>
        </p:nvSpPr>
        <p:spPr bwMode="auto">
          <a:xfrm>
            <a:off x="3923928" y="3140968"/>
            <a:ext cx="4932362" cy="1754188"/>
          </a:xfrm>
          <a:prstGeom prst="rect">
            <a:avLst/>
          </a:prstGeom>
          <a:solidFill>
            <a:srgbClr val="AEAE1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charset="0"/>
                <a:ea typeface="ＭＳ Ｐゴシック" charset="0"/>
                <a:cs typeface="Arial" charset="0"/>
              </a:defRPr>
            </a:lvl1pPr>
            <a:lvl2pPr marL="742950" indent="-285750">
              <a:defRPr>
                <a:solidFill>
                  <a:schemeClr val="tx1"/>
                </a:solidFill>
                <a:latin typeface="Lucida Sans Unicode" charset="0"/>
                <a:ea typeface="Arial" charset="0"/>
                <a:cs typeface="Arial" charset="0"/>
              </a:defRPr>
            </a:lvl2pPr>
            <a:lvl3pPr marL="1143000" indent="-228600">
              <a:defRPr>
                <a:solidFill>
                  <a:schemeClr val="tx1"/>
                </a:solidFill>
                <a:latin typeface="Lucida Sans Unicode" charset="0"/>
                <a:ea typeface="Arial" charset="0"/>
                <a:cs typeface="Arial" charset="0"/>
              </a:defRPr>
            </a:lvl3pPr>
            <a:lvl4pPr marL="1600200" indent="-228600">
              <a:defRPr>
                <a:solidFill>
                  <a:schemeClr val="tx1"/>
                </a:solidFill>
                <a:latin typeface="Lucida Sans Unicode" charset="0"/>
                <a:ea typeface="Arial" charset="0"/>
                <a:cs typeface="Arial" charset="0"/>
              </a:defRPr>
            </a:lvl4pPr>
            <a:lvl5pPr marL="2057400" indent="-22860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r>
              <a:rPr lang="nl-NL" sz="3600" dirty="0">
                <a:solidFill>
                  <a:schemeClr val="bg1"/>
                </a:solidFill>
              </a:rPr>
              <a:t>Hoe creëren </a:t>
            </a:r>
            <a:r>
              <a:rPr lang="nl-NL" sz="3600" dirty="0">
                <a:solidFill>
                  <a:srgbClr val="FF0000"/>
                </a:solidFill>
              </a:rPr>
              <a:t>we </a:t>
            </a:r>
            <a:r>
              <a:rPr lang="nl-NL" sz="3600" dirty="0">
                <a:solidFill>
                  <a:schemeClr val="bg1"/>
                </a:solidFill>
              </a:rPr>
              <a:t>draagvlak binnen de eigen academie?</a:t>
            </a:r>
          </a:p>
        </p:txBody>
      </p:sp>
      <p:sp>
        <p:nvSpPr>
          <p:cNvPr id="2" name="Tekstvak 1"/>
          <p:cNvSpPr txBox="1"/>
          <p:nvPr/>
        </p:nvSpPr>
        <p:spPr>
          <a:xfrm>
            <a:off x="3851920" y="5877272"/>
            <a:ext cx="3600400" cy="369332"/>
          </a:xfrm>
          <a:prstGeom prst="rect">
            <a:avLst/>
          </a:prstGeom>
          <a:noFill/>
        </p:spPr>
        <p:txBody>
          <a:bodyPr wrap="square" rtlCol="0">
            <a:spAutoFit/>
          </a:bodyPr>
          <a:lstStyle/>
          <a:p>
            <a:r>
              <a:rPr lang="nl-NL" dirty="0" smtClean="0">
                <a:hlinkClick r:id="rId4"/>
              </a:rPr>
              <a:t>Collegetour als voorbeeld </a:t>
            </a:r>
            <a:endParaRPr lang="nl-NL" dirty="0"/>
          </a:p>
        </p:txBody>
      </p:sp>
      <p:sp>
        <p:nvSpPr>
          <p:cNvPr id="3" name="Tekstvak 2"/>
          <p:cNvSpPr txBox="1"/>
          <p:nvPr/>
        </p:nvSpPr>
        <p:spPr>
          <a:xfrm>
            <a:off x="3851920" y="5445224"/>
            <a:ext cx="2823234" cy="369332"/>
          </a:xfrm>
          <a:prstGeom prst="rect">
            <a:avLst/>
          </a:prstGeom>
          <a:noFill/>
        </p:spPr>
        <p:txBody>
          <a:bodyPr wrap="none" rtlCol="0">
            <a:spAutoFit/>
          </a:bodyPr>
          <a:lstStyle/>
          <a:p>
            <a:r>
              <a:rPr lang="nl-NL" dirty="0" smtClean="0">
                <a:hlinkClick r:id="rId5"/>
              </a:rPr>
              <a:t>Magazine als voorbeeld</a:t>
            </a:r>
            <a:endParaRPr lang="nl-NL"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nl-NL" b="1">
                <a:latin typeface="Lucida Sans Unicode" charset="0"/>
              </a:rPr>
              <a:t>Uitdaging 4</a:t>
            </a:r>
          </a:p>
        </p:txBody>
      </p:sp>
      <p:pic>
        <p:nvPicPr>
          <p:cNvPr id="24579" name="Tijdelijke aanduiding voor inhoud 1"/>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475656" y="1628800"/>
            <a:ext cx="4968875" cy="4160838"/>
          </a:xfrm>
        </p:spPr>
      </p:pic>
      <p:sp>
        <p:nvSpPr>
          <p:cNvPr id="24580" name="Tekstvak 2"/>
          <p:cNvSpPr txBox="1">
            <a:spLocks noChangeArrowheads="1"/>
          </p:cNvSpPr>
          <p:nvPr/>
        </p:nvSpPr>
        <p:spPr bwMode="auto">
          <a:xfrm>
            <a:off x="1259632" y="6021288"/>
            <a:ext cx="496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charset="0"/>
                <a:ea typeface="ＭＳ Ｐゴシック" charset="0"/>
                <a:cs typeface="Arial" charset="0"/>
              </a:defRPr>
            </a:lvl1pPr>
            <a:lvl2pPr marL="742950" indent="-285750">
              <a:defRPr>
                <a:solidFill>
                  <a:schemeClr val="tx1"/>
                </a:solidFill>
                <a:latin typeface="Lucida Sans Unicode" charset="0"/>
                <a:ea typeface="Arial" charset="0"/>
                <a:cs typeface="Arial" charset="0"/>
              </a:defRPr>
            </a:lvl2pPr>
            <a:lvl3pPr marL="1143000" indent="-228600">
              <a:defRPr>
                <a:solidFill>
                  <a:schemeClr val="tx1"/>
                </a:solidFill>
                <a:latin typeface="Lucida Sans Unicode" charset="0"/>
                <a:ea typeface="Arial" charset="0"/>
                <a:cs typeface="Arial" charset="0"/>
              </a:defRPr>
            </a:lvl3pPr>
            <a:lvl4pPr marL="1600200" indent="-228600">
              <a:defRPr>
                <a:solidFill>
                  <a:schemeClr val="tx1"/>
                </a:solidFill>
                <a:latin typeface="Lucida Sans Unicode" charset="0"/>
                <a:ea typeface="Arial" charset="0"/>
                <a:cs typeface="Arial" charset="0"/>
              </a:defRPr>
            </a:lvl4pPr>
            <a:lvl5pPr marL="2057400" indent="-22860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pPr algn="ctr"/>
            <a:r>
              <a:rPr lang="nl-NL" sz="3200"/>
              <a:t>De Coach!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nl-NL">
                <a:latin typeface="Lucida Sans Unicode" charset="0"/>
              </a:rPr>
              <a:t>Uitdaging 5</a:t>
            </a:r>
          </a:p>
        </p:txBody>
      </p:sp>
      <p:pic>
        <p:nvPicPr>
          <p:cNvPr id="26627" name="Tijdelijke aanduiding voor inhoud 3">
            <a:hlinkClick r:id="rId3"/>
          </p:cNvPr>
          <p:cNvPicPr>
            <a:picLocks noGrp="1" noChangeAspect="1"/>
          </p:cNvPicPr>
          <p:nvPr>
            <p:ph idx="1"/>
          </p:nvPr>
        </p:nvPicPr>
        <p:blipFill>
          <a:blip r:embed="rId4" cstate="screen">
            <a:extLst>
              <a:ext uri="{28A0092B-C50C-407E-A947-70E740481C1C}">
                <a14:useLocalDpi xmlns:a14="http://schemas.microsoft.com/office/drawing/2010/main"/>
              </a:ext>
            </a:extLst>
          </a:blip>
          <a:srcRect/>
          <a:stretch>
            <a:fillRect/>
          </a:stretch>
        </p:blipFill>
        <p:spPr>
          <a:xfrm>
            <a:off x="3109913" y="1773238"/>
            <a:ext cx="6034087" cy="4525962"/>
          </a:xfrm>
        </p:spPr>
      </p:pic>
      <p:sp>
        <p:nvSpPr>
          <p:cNvPr id="26628" name="Tekstvak 4"/>
          <p:cNvSpPr txBox="1">
            <a:spLocks noChangeArrowheads="1"/>
          </p:cNvSpPr>
          <p:nvPr/>
        </p:nvSpPr>
        <p:spPr bwMode="auto">
          <a:xfrm>
            <a:off x="1116013" y="2420938"/>
            <a:ext cx="3455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charset="0"/>
                <a:ea typeface="ＭＳ Ｐゴシック" charset="0"/>
                <a:cs typeface="Arial" charset="0"/>
              </a:defRPr>
            </a:lvl1pPr>
            <a:lvl2pPr marL="742950" indent="-285750">
              <a:defRPr>
                <a:solidFill>
                  <a:schemeClr val="tx1"/>
                </a:solidFill>
                <a:latin typeface="Lucida Sans Unicode" charset="0"/>
                <a:ea typeface="Arial" charset="0"/>
                <a:cs typeface="Arial" charset="0"/>
              </a:defRPr>
            </a:lvl2pPr>
            <a:lvl3pPr marL="1143000" indent="-228600">
              <a:defRPr>
                <a:solidFill>
                  <a:schemeClr val="tx1"/>
                </a:solidFill>
                <a:latin typeface="Lucida Sans Unicode" charset="0"/>
                <a:ea typeface="Arial" charset="0"/>
                <a:cs typeface="Arial" charset="0"/>
              </a:defRPr>
            </a:lvl3pPr>
            <a:lvl4pPr marL="1600200" indent="-228600">
              <a:defRPr>
                <a:solidFill>
                  <a:schemeClr val="tx1"/>
                </a:solidFill>
                <a:latin typeface="Lucida Sans Unicode" charset="0"/>
                <a:ea typeface="Arial" charset="0"/>
                <a:cs typeface="Arial" charset="0"/>
              </a:defRPr>
            </a:lvl4pPr>
            <a:lvl5pPr marL="2057400" indent="-22860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r>
              <a:rPr lang="nl-NL" sz="2400"/>
              <a:t>Kun jij als docent op je handen (blijven) zitten?</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nl-NL">
                <a:latin typeface="Lucida Sans Unicode" charset="0"/>
              </a:rPr>
              <a:t>Uitdaging 6</a:t>
            </a:r>
          </a:p>
        </p:txBody>
      </p:sp>
      <p:pic>
        <p:nvPicPr>
          <p:cNvPr id="28675" name="Tijdelijke aanduiding voor inhoud 5"/>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539750" y="1557338"/>
            <a:ext cx="6172200" cy="4883150"/>
          </a:xfrm>
        </p:spPr>
      </p:pic>
      <p:sp>
        <p:nvSpPr>
          <p:cNvPr id="28676" name="Tekstvak 6"/>
          <p:cNvSpPr txBox="1">
            <a:spLocks noChangeArrowheads="1"/>
          </p:cNvSpPr>
          <p:nvPr/>
        </p:nvSpPr>
        <p:spPr bwMode="auto">
          <a:xfrm>
            <a:off x="6588125" y="2492375"/>
            <a:ext cx="23050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charset="0"/>
                <a:ea typeface="ＭＳ Ｐゴシック" charset="0"/>
                <a:cs typeface="Arial" charset="0"/>
              </a:defRPr>
            </a:lvl1pPr>
            <a:lvl2pPr marL="742950" indent="-285750">
              <a:defRPr>
                <a:solidFill>
                  <a:schemeClr val="tx1"/>
                </a:solidFill>
                <a:latin typeface="Lucida Sans Unicode" charset="0"/>
                <a:ea typeface="Arial" charset="0"/>
                <a:cs typeface="Arial" charset="0"/>
              </a:defRPr>
            </a:lvl2pPr>
            <a:lvl3pPr marL="1143000" indent="-228600">
              <a:defRPr>
                <a:solidFill>
                  <a:schemeClr val="tx1"/>
                </a:solidFill>
                <a:latin typeface="Lucida Sans Unicode" charset="0"/>
                <a:ea typeface="Arial" charset="0"/>
                <a:cs typeface="Arial" charset="0"/>
              </a:defRPr>
            </a:lvl3pPr>
            <a:lvl4pPr marL="1600200" indent="-228600">
              <a:defRPr>
                <a:solidFill>
                  <a:schemeClr val="tx1"/>
                </a:solidFill>
                <a:latin typeface="Lucida Sans Unicode" charset="0"/>
                <a:ea typeface="Arial" charset="0"/>
                <a:cs typeface="Arial" charset="0"/>
              </a:defRPr>
            </a:lvl4pPr>
            <a:lvl5pPr marL="2057400" indent="-22860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r>
              <a:rPr lang="nl-NL"/>
              <a:t>Opdrachtgevers zien en betrekken  als gelijkwaardige partners bij de ontwikkeling van de student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nl-NL">
                <a:latin typeface="Lucida Sans Unicode" charset="0"/>
              </a:rPr>
              <a:t>Uitdaging 7 </a:t>
            </a:r>
          </a:p>
        </p:txBody>
      </p:sp>
      <p:pic>
        <p:nvPicPr>
          <p:cNvPr id="30723" name="Tijdelijke aanduiding voor inhoud 3"/>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07950" y="1319213"/>
            <a:ext cx="6551613" cy="5345112"/>
          </a:xfrm>
        </p:spPr>
      </p:pic>
      <p:sp>
        <p:nvSpPr>
          <p:cNvPr id="30724" name="Tekstvak 4"/>
          <p:cNvSpPr txBox="1">
            <a:spLocks noChangeArrowheads="1"/>
          </p:cNvSpPr>
          <p:nvPr/>
        </p:nvSpPr>
        <p:spPr bwMode="auto">
          <a:xfrm>
            <a:off x="5688013" y="5157788"/>
            <a:ext cx="3455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charset="0"/>
                <a:ea typeface="ＭＳ Ｐゴシック" charset="0"/>
                <a:cs typeface="Arial" charset="0"/>
              </a:defRPr>
            </a:lvl1pPr>
            <a:lvl2pPr marL="742950" indent="-285750">
              <a:defRPr>
                <a:solidFill>
                  <a:schemeClr val="tx1"/>
                </a:solidFill>
                <a:latin typeface="Lucida Sans Unicode" charset="0"/>
                <a:ea typeface="Arial" charset="0"/>
                <a:cs typeface="Arial" charset="0"/>
              </a:defRPr>
            </a:lvl2pPr>
            <a:lvl3pPr marL="1143000" indent="-228600">
              <a:defRPr>
                <a:solidFill>
                  <a:schemeClr val="tx1"/>
                </a:solidFill>
                <a:latin typeface="Lucida Sans Unicode" charset="0"/>
                <a:ea typeface="Arial" charset="0"/>
                <a:cs typeface="Arial" charset="0"/>
              </a:defRPr>
            </a:lvl3pPr>
            <a:lvl4pPr marL="1600200" indent="-228600">
              <a:defRPr>
                <a:solidFill>
                  <a:schemeClr val="tx1"/>
                </a:solidFill>
                <a:latin typeface="Lucida Sans Unicode" charset="0"/>
                <a:ea typeface="Arial" charset="0"/>
                <a:cs typeface="Arial" charset="0"/>
              </a:defRPr>
            </a:lvl4pPr>
            <a:lvl5pPr marL="2057400" indent="-22860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r>
              <a:rPr lang="nl-NL"/>
              <a:t>Beoordelen?</a:t>
            </a:r>
          </a:p>
          <a:p>
            <a:r>
              <a:rPr lang="nl-NL"/>
              <a:t>Maar hoe doe je dat?</a:t>
            </a:r>
          </a:p>
          <a:p>
            <a:r>
              <a:rPr lang="nl-NL"/>
              <a:t>Waarmee doe je dat?</a:t>
            </a:r>
          </a:p>
          <a:p>
            <a:r>
              <a:rPr lang="nl-NL"/>
              <a:t>En is dat betrouwbaar?</a:t>
            </a:r>
          </a:p>
        </p:txBody>
      </p:sp>
    </p:spTree>
  </p:cSld>
  <p:clrMapOvr>
    <a:masterClrMapping/>
  </p:clrMapOvr>
</p:sld>
</file>

<file path=ppt/theme/theme1.xml><?xml version="1.0" encoding="utf-8"?>
<a:theme xmlns:a="http://schemas.openxmlformats.org/drawingml/2006/main" name="Saxion_Powerpoint_INT_voltijd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cida Sans Unicode 2">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Vak)" ma:contentTypeID="0x0101004A931776C14C43F5BBD0A769DD10EFE1005FB416866CD2094C839AE8DA8C1919A6" ma:contentTypeVersion="2" ma:contentTypeDescription="Document met metadata: collegejaar en traject." ma:contentTypeScope="" ma:versionID="0c929cb58abe2828b8678fb031c82d74">
  <xsd:schema xmlns:xsd="http://www.w3.org/2001/XMLSchema" xmlns:xs="http://www.w3.org/2001/XMLSchema" xmlns:p="http://schemas.microsoft.com/office/2006/metadata/properties" xmlns:ns2="ee98389e-02e2-4083-a3d9-0de66e511bbb" xmlns:ns3="822c269e-04c0-4549-b2df-5c5aa5c1c2fa" targetNamespace="http://schemas.microsoft.com/office/2006/metadata/properties" ma:root="true" ma:fieldsID="897a02097afb0118b8eb2c44fc317077" ns2:_="" ns3:_="">
    <xsd:import namespace="ee98389e-02e2-4083-a3d9-0de66e511bbb"/>
    <xsd:import namespace="822c269e-04c0-4549-b2df-5c5aa5c1c2fa"/>
    <xsd:element name="properties">
      <xsd:complexType>
        <xsd:sequence>
          <xsd:element name="documentManagement">
            <xsd:complexType>
              <xsd:all>
                <xsd:element ref="ns2:SLHCollegeYearTaxHTField0" minOccurs="0"/>
                <xsd:element ref="ns2:SLHProgramTaxHTField0"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98389e-02e2-4083-a3d9-0de66e511bbb" elementFormDefault="qualified">
    <xsd:import namespace="http://schemas.microsoft.com/office/2006/documentManagement/types"/>
    <xsd:import namespace="http://schemas.microsoft.com/office/infopath/2007/PartnerControls"/>
    <xsd:element name="SLHCollegeYearTaxHTField0" ma:index="10" nillable="true" ma:taxonomy="true" ma:internalName="SLHCollegeYearTaxHTField0" ma:taxonomyFieldName="SLHCollegeYear" ma:displayName="Collegejaar" ma:default="101;#2013-2014|e416cf8c-33a8-4a52-a0c3-04d984c4e0a2" ma:fieldId="{f7198377-9275-40a6-9d6c-18d5997ad401}" ma:sspId="895c87c4-944e-4dfc-833f-02fcb45b5d62" ma:termSetId="179098e4-dc8b-427f-bcd4-e121e8e4bca6" ma:anchorId="00000000-0000-0000-0000-000000000000" ma:open="false" ma:isKeyword="false">
      <xsd:complexType>
        <xsd:sequence>
          <xsd:element ref="pc:Terms" minOccurs="0" maxOccurs="1"/>
        </xsd:sequence>
      </xsd:complexType>
    </xsd:element>
    <xsd:element name="SLHProgramTaxHTField0" ma:index="11" nillable="true" ma:taxonomy="true" ma:internalName="SLHProgramTaxHTField0" ma:taxonomyFieldName="SLHProgram" ma:displayName="Traject" ma:fieldId="{f7198377-9275-40a6-9d6c-18d5997ad402}" ma:sspId="895c87c4-944e-4dfc-833f-02fcb45b5d62" ma:termSetId="00956c27-9acc-41e1-a4ca-636242d9977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22c269e-04c0-4549-b2df-5c5aa5c1c2fa" elementFormDefault="qualified">
    <xsd:import namespace="http://schemas.microsoft.com/office/2006/documentManagement/types"/>
    <xsd:import namespace="http://schemas.microsoft.com/office/infopath/2007/PartnerControls"/>
    <xsd:element name="TaxCatchAll" ma:index="12" nillable="true" ma:displayName="Taxonomy Catch All Column" ma:description="" ma:hidden="true" ma:list="{63c55461-6fe3-49e8-b607-2e865b82d000}" ma:internalName="TaxCatchAll" ma:showField="CatchAllData" ma:web="822c269e-04c0-4549-b2df-5c5aa5c1c2f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63c55461-6fe3-49e8-b607-2e865b82d000}" ma:internalName="TaxCatchAllLabel" ma:readOnly="true" ma:showField="CatchAllDataLabel" ma:web="822c269e-04c0-4549-b2df-5c5aa5c1c2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D3A082-EA5D-4546-B936-8FA02DD2F09A}">
  <ds:schemaRefs>
    <ds:schemaRef ds:uri="http://schemas.microsoft.com/office/2006/metadata/longProperties"/>
  </ds:schemaRefs>
</ds:datastoreItem>
</file>

<file path=customXml/itemProps2.xml><?xml version="1.0" encoding="utf-8"?>
<ds:datastoreItem xmlns:ds="http://schemas.openxmlformats.org/officeDocument/2006/customXml" ds:itemID="{4BFB4BFB-566A-421D-8951-2402199B58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98389e-02e2-4083-a3d9-0de66e511bbb"/>
    <ds:schemaRef ds:uri="822c269e-04c0-4549-b2df-5c5aa5c1c2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239</TotalTime>
  <Words>664</Words>
  <Application>Microsoft Macintosh PowerPoint</Application>
  <PresentationFormat>Diavoorstelling (4:3)</PresentationFormat>
  <Paragraphs>65</Paragraphs>
  <Slides>9</Slides>
  <Notes>9</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Saxion_Powerpoint_INT_voltijd1</vt:lpstr>
      <vt:lpstr>Toptalent event</vt:lpstr>
      <vt:lpstr>Vooraf</vt:lpstr>
      <vt:lpstr>Uitdaging 1</vt:lpstr>
      <vt:lpstr>Uitdaging 2 </vt:lpstr>
      <vt:lpstr>Uitdaging 3</vt:lpstr>
      <vt:lpstr>Uitdaging 4</vt:lpstr>
      <vt:lpstr>Uitdaging 5</vt:lpstr>
      <vt:lpstr>Uitdaging 6</vt:lpstr>
      <vt:lpstr>Uitdaging 7 </vt:lpstr>
    </vt:vector>
  </TitlesOfParts>
  <Company>Saxion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1314 PO VK3 bijeenkomst groepsstructuur</dc:title>
  <dc:creator>Elly Kamphuis</dc:creator>
  <cp:lastModifiedBy>Ronald Von piekartz</cp:lastModifiedBy>
  <cp:revision>47</cp:revision>
  <dcterms:created xsi:type="dcterms:W3CDTF">2013-09-05T13:46:36Z</dcterms:created>
  <dcterms:modified xsi:type="dcterms:W3CDTF">2016-10-28T10:17:41Z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0x01010031BBD8FEB6064515A391AE3BF446049800861034A07578DD41B52282AAA5B54306</vt:lpwstr>
  </property>
  <property fmtid="{D5CDD505-2E9C-101B-9397-08002B2CF9AE}" pid="3" name="SLHCollegeYear">
    <vt:lpwstr>101;#2013-2014|e416cf8c-33a8-4a52-a0c3-04d984c4e0a2</vt:lpwstr>
  </property>
  <property fmtid="{D5CDD505-2E9C-101B-9397-08002B2CF9AE}" pid="4" name="SLHProgram">
    <vt:lpwstr>6;#Alle trajecten|e1229165-bd6b-4850-aa6a-f4bb3f6c16a1</vt:lpwstr>
  </property>
  <property fmtid="{D5CDD505-2E9C-101B-9397-08002B2CF9AE}" pid="5" name="SLHCourse">
    <vt:lpwstr>8;#Pedagogiek/Onderwijskunde|18c42fb6-5e8d-4a68-8415-e98b53ac13ab</vt:lpwstr>
  </property>
  <property fmtid="{D5CDD505-2E9C-101B-9397-08002B2CF9AE}" pid="6" name="SLHCourseTaxHTField0">
    <vt:lpwstr>Pedagogiek/Onderwijskunde|18c42fb6-5e8d-4a68-8415-e98b53ac13ab</vt:lpwstr>
  </property>
  <property fmtid="{D5CDD505-2E9C-101B-9397-08002B2CF9AE}" pid="7" name="TaxCatchAll">
    <vt:lpwstr>6;#Alle trajecten|e1229165-bd6b-4850-aa6a-f4bb3f6c16a1;#101;#2013-2014|e416cf8c-33a8-4a52-a0c3-04d984c4e0a2</vt:lpwstr>
  </property>
  <property fmtid="{D5CDD505-2E9C-101B-9397-08002B2CF9AE}" pid="8" name="SLHCollegeYearTaxHTField0">
    <vt:lpwstr>2013-2014|e416cf8c-33a8-4a52-a0c3-04d984c4e0a2</vt:lpwstr>
  </property>
  <property fmtid="{D5CDD505-2E9C-101B-9397-08002B2CF9AE}" pid="9" name="SLHProgramTaxHTField0">
    <vt:lpwstr>Alle trajecten|e1229165-bd6b-4850-aa6a-f4bb3f6c16a1</vt:lpwstr>
  </property>
</Properties>
</file>