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2"/>
  </p:notesMasterIdLst>
  <p:sldIdLst>
    <p:sldId id="452" r:id="rId2"/>
    <p:sldId id="551" r:id="rId3"/>
    <p:sldId id="553" r:id="rId4"/>
    <p:sldId id="589" r:id="rId5"/>
    <p:sldId id="552" r:id="rId6"/>
    <p:sldId id="555" r:id="rId7"/>
    <p:sldId id="556" r:id="rId8"/>
    <p:sldId id="468" r:id="rId9"/>
    <p:sldId id="474" r:id="rId10"/>
    <p:sldId id="563" r:id="rId11"/>
    <p:sldId id="564" r:id="rId12"/>
    <p:sldId id="565" r:id="rId13"/>
    <p:sldId id="566" r:id="rId14"/>
    <p:sldId id="567" r:id="rId15"/>
    <p:sldId id="568" r:id="rId16"/>
    <p:sldId id="569" r:id="rId17"/>
    <p:sldId id="581" r:id="rId18"/>
    <p:sldId id="374" r:id="rId19"/>
    <p:sldId id="534" r:id="rId20"/>
    <p:sldId id="514" r:id="rId21"/>
    <p:sldId id="570" r:id="rId22"/>
    <p:sldId id="573" r:id="rId23"/>
    <p:sldId id="571" r:id="rId24"/>
    <p:sldId id="575" r:id="rId25"/>
    <p:sldId id="572" r:id="rId26"/>
    <p:sldId id="576" r:id="rId27"/>
    <p:sldId id="384" r:id="rId28"/>
    <p:sldId id="491" r:id="rId29"/>
    <p:sldId id="492" r:id="rId30"/>
    <p:sldId id="483" r:id="rId31"/>
    <p:sldId id="484" r:id="rId32"/>
    <p:sldId id="494" r:id="rId33"/>
    <p:sldId id="495" r:id="rId34"/>
    <p:sldId id="496" r:id="rId35"/>
    <p:sldId id="525" r:id="rId36"/>
    <p:sldId id="502" r:id="rId37"/>
    <p:sldId id="477" r:id="rId38"/>
    <p:sldId id="509" r:id="rId39"/>
    <p:sldId id="396" r:id="rId40"/>
    <p:sldId id="402" r:id="rId41"/>
    <p:sldId id="397" r:id="rId42"/>
    <p:sldId id="358" r:id="rId43"/>
    <p:sldId id="406" r:id="rId44"/>
    <p:sldId id="511" r:id="rId45"/>
    <p:sldId id="395" r:id="rId46"/>
    <p:sldId id="398" r:id="rId47"/>
    <p:sldId id="579" r:id="rId48"/>
    <p:sldId id="577" r:id="rId49"/>
    <p:sldId id="441" r:id="rId50"/>
    <p:sldId id="532" r:id="rId51"/>
    <p:sldId id="533" r:id="rId52"/>
    <p:sldId id="526" r:id="rId53"/>
    <p:sldId id="512" r:id="rId54"/>
    <p:sldId id="513" r:id="rId55"/>
    <p:sldId id="578" r:id="rId56"/>
    <p:sldId id="515" r:id="rId57"/>
    <p:sldId id="517" r:id="rId58"/>
    <p:sldId id="516" r:id="rId59"/>
    <p:sldId id="518" r:id="rId60"/>
    <p:sldId id="521" r:id="rId61"/>
    <p:sldId id="519" r:id="rId62"/>
    <p:sldId id="527" r:id="rId63"/>
    <p:sldId id="522" r:id="rId64"/>
    <p:sldId id="523" r:id="rId65"/>
    <p:sldId id="531" r:id="rId66"/>
    <p:sldId id="588" r:id="rId67"/>
    <p:sldId id="536" r:id="rId68"/>
    <p:sldId id="582" r:id="rId69"/>
    <p:sldId id="593" r:id="rId70"/>
    <p:sldId id="583" r:id="rId71"/>
    <p:sldId id="584" r:id="rId72"/>
    <p:sldId id="585" r:id="rId73"/>
    <p:sldId id="586" r:id="rId74"/>
    <p:sldId id="587" r:id="rId75"/>
    <p:sldId id="590" r:id="rId76"/>
    <p:sldId id="459" r:id="rId77"/>
    <p:sldId id="460" r:id="rId78"/>
    <p:sldId id="539" r:id="rId79"/>
    <p:sldId id="591" r:id="rId80"/>
    <p:sldId id="592" r:id="rId81"/>
  </p:sldIdLst>
  <p:sldSz cx="9906000" cy="6858000" type="A4"/>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clrMru>
    <a:srgbClr val="078600"/>
    <a:srgbClr val="1ACF01"/>
    <a:srgbClr val="A98625"/>
    <a:srgbClr val="1817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851" autoAdjust="0"/>
  </p:normalViewPr>
  <p:slideViewPr>
    <p:cSldViewPr snapToGrid="0" snapToObjects="1">
      <p:cViewPr varScale="1">
        <p:scale>
          <a:sx n="80" d="100"/>
          <a:sy n="80" d="100"/>
        </p:scale>
        <p:origin x="-1528" y="-104"/>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notesMaster" Target="notesMasters/notesMaster1.xml"/><Relationship Id="rId83" Type="http://schemas.openxmlformats.org/officeDocument/2006/relationships/printerSettings" Target="printerSettings/printerSettings1.bin"/><Relationship Id="rId84" Type="http://schemas.openxmlformats.org/officeDocument/2006/relationships/presProps" Target="presProps.xml"/><Relationship Id="rId85" Type="http://schemas.openxmlformats.org/officeDocument/2006/relationships/viewProps" Target="viewProps.xml"/><Relationship Id="rId86" Type="http://schemas.openxmlformats.org/officeDocument/2006/relationships/theme" Target="theme/theme1.xml"/><Relationship Id="rId8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1790A4-6260-D94D-BCBD-156EBBA332C7}" type="datetimeFigureOut">
              <a:rPr lang="nl-NL" smtClean="0"/>
              <a:pPr/>
              <a:t>06-12-16</a:t>
            </a:fld>
            <a:endParaRPr lang="nl-NL"/>
          </a:p>
        </p:txBody>
      </p:sp>
      <p:sp>
        <p:nvSpPr>
          <p:cNvPr id="4" name="Tijdelijke aanduiding voor dia-afbeelding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4E1751-8B7F-8244-9062-FE435D2E4C55}" type="slidenum">
              <a:rPr lang="nl-NL" smtClean="0"/>
              <a:pPr/>
              <a:t>‹nr.›</a:t>
            </a:fld>
            <a:endParaRPr lang="nl-NL"/>
          </a:p>
        </p:txBody>
      </p:sp>
    </p:spTree>
    <p:extLst>
      <p:ext uri="{BB962C8B-B14F-4D97-AF65-F5344CB8AC3E}">
        <p14:creationId xmlns:p14="http://schemas.microsoft.com/office/powerpoint/2010/main" val="24718336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52500" y="685800"/>
            <a:ext cx="4953000" cy="3429000"/>
          </a:xfrm>
        </p:spPr>
      </p:sp>
      <p:sp>
        <p:nvSpPr>
          <p:cNvPr id="3" name="Tijdelijke aanduiding voor notities 2"/>
          <p:cNvSpPr>
            <a:spLocks noGrp="1"/>
          </p:cNvSpPr>
          <p:nvPr>
            <p:ph type="body" idx="1"/>
          </p:nvPr>
        </p:nvSpPr>
        <p:spPr/>
        <p:txBody>
          <a:bodyPr>
            <a:normAutofit/>
          </a:bodyPr>
          <a:lstStyle/>
          <a:p>
            <a:r>
              <a:rPr lang="nl-NL" dirty="0" err="1" smtClean="0"/>
              <a:t>Mevolution</a:t>
            </a:r>
            <a:r>
              <a:rPr lang="nl-NL" dirty="0" smtClean="0"/>
              <a:t> laten zien</a:t>
            </a:r>
          </a:p>
          <a:p>
            <a:endParaRPr lang="nl-NL" dirty="0" smtClean="0"/>
          </a:p>
          <a:p>
            <a:r>
              <a:rPr lang="nl-NL" dirty="0" smtClean="0"/>
              <a:t>De deelnemers voor zichzelf laten opschrijven wanneer de lezing en de workshop een succes zijn</a:t>
            </a:r>
          </a:p>
          <a:p>
            <a:r>
              <a:rPr lang="nl-NL" dirty="0" smtClean="0"/>
              <a:t>Een paar voorbeelden </a:t>
            </a:r>
            <a:r>
              <a:rPr lang="nl-NL" smtClean="0"/>
              <a:t>terug vragen</a:t>
            </a:r>
            <a:endParaRPr lang="nl-NL"/>
          </a:p>
        </p:txBody>
      </p:sp>
      <p:sp>
        <p:nvSpPr>
          <p:cNvPr id="4" name="Tijdelijke aanduiding voor dianummer 3"/>
          <p:cNvSpPr>
            <a:spLocks noGrp="1"/>
          </p:cNvSpPr>
          <p:nvPr>
            <p:ph type="sldNum" sz="quarter" idx="10"/>
          </p:nvPr>
        </p:nvSpPr>
        <p:spPr/>
        <p:txBody>
          <a:bodyPr/>
          <a:lstStyle/>
          <a:p>
            <a:fld id="{A14E1751-8B7F-8244-9062-FE435D2E4C55}"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52500" y="685800"/>
            <a:ext cx="4953000" cy="3429000"/>
          </a:xfrm>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14E1751-8B7F-8244-9062-FE435D2E4C55}" type="slidenum">
              <a:rPr lang="nl-NL" smtClean="0"/>
              <a:pPr/>
              <a:t>27</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52500" y="685800"/>
            <a:ext cx="4953000" cy="3429000"/>
          </a:xfrm>
        </p:spPr>
      </p:sp>
      <p:sp>
        <p:nvSpPr>
          <p:cNvPr id="3" name="Tijdelijke aanduiding voor notities 2"/>
          <p:cNvSpPr>
            <a:spLocks noGrp="1"/>
          </p:cNvSpPr>
          <p:nvPr>
            <p:ph type="body" idx="1"/>
          </p:nvPr>
        </p:nvSpPr>
        <p:spPr/>
        <p:txBody>
          <a:bodyPr>
            <a:normAutofit/>
          </a:bodyPr>
          <a:lstStyle/>
          <a:p>
            <a:r>
              <a:rPr lang="nl-NL" dirty="0" smtClean="0"/>
              <a:t>We leven in een complexe en dynamische wereld, die Sociaal Ontwerpen en Sociaal Ontwerpend Leren noodzakelijk maakt.</a:t>
            </a:r>
          </a:p>
          <a:p>
            <a:r>
              <a:rPr lang="nl-NL" dirty="0" smtClean="0"/>
              <a:t>Sociaal</a:t>
            </a:r>
            <a:r>
              <a:rPr lang="nl-NL" baseline="0" dirty="0" smtClean="0"/>
              <a:t> Ontwerpend Leren is misschien een inspirerende manier om naar het </a:t>
            </a:r>
            <a:r>
              <a:rPr lang="nl-NL" baseline="0" dirty="0" err="1" smtClean="0"/>
              <a:t>Jenaplan</a:t>
            </a:r>
            <a:r>
              <a:rPr lang="nl-NL" baseline="0" dirty="0" smtClean="0"/>
              <a:t> concept te kijken.</a:t>
            </a:r>
          </a:p>
          <a:p>
            <a:r>
              <a:rPr lang="nl-NL" baseline="0" dirty="0" smtClean="0"/>
              <a:t>In deze lezing en workshop wil ik graag deze twee beelden met jullie tot leven wekken.</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A14E1751-8B7F-8244-9062-FE435D2E4C55}" type="slidenum">
              <a:rPr lang="nl-NL" smtClean="0"/>
              <a:pPr/>
              <a:t>36</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52500" y="685800"/>
            <a:ext cx="4953000" cy="3429000"/>
          </a:xfrm>
        </p:spPr>
      </p:sp>
      <p:sp>
        <p:nvSpPr>
          <p:cNvPr id="3" name="Tijdelijke aanduiding voor notities 2"/>
          <p:cNvSpPr>
            <a:spLocks noGrp="1"/>
          </p:cNvSpPr>
          <p:nvPr>
            <p:ph type="body" idx="1"/>
          </p:nvPr>
        </p:nvSpPr>
        <p:spPr/>
        <p:txBody>
          <a:bodyPr>
            <a:normAutofit/>
          </a:bodyPr>
          <a:lstStyle/>
          <a:p>
            <a:r>
              <a:rPr lang="nl-NL" dirty="0" err="1" smtClean="0"/>
              <a:t>HPS</a:t>
            </a:r>
            <a:endParaRPr lang="nl-NL" dirty="0" smtClean="0"/>
          </a:p>
          <a:p>
            <a:endParaRPr lang="nl-NL" dirty="0" smtClean="0"/>
          </a:p>
          <a:p>
            <a:r>
              <a:rPr lang="nl-NL" dirty="0" err="1" smtClean="0"/>
              <a:t>Youtube</a:t>
            </a:r>
            <a:r>
              <a:rPr lang="nl-NL" dirty="0" smtClean="0"/>
              <a:t> en </a:t>
            </a:r>
            <a:r>
              <a:rPr lang="nl-NL" dirty="0" err="1" smtClean="0"/>
              <a:t>twitter</a:t>
            </a:r>
            <a:r>
              <a:rPr lang="nl-NL" dirty="0" smtClean="0"/>
              <a:t>: ik zend terug dus ik besta, ik geef een mening dus ik besta</a:t>
            </a:r>
            <a:endParaRPr lang="nl-NL" dirty="0"/>
          </a:p>
        </p:txBody>
      </p:sp>
      <p:sp>
        <p:nvSpPr>
          <p:cNvPr id="4" name="Tijdelijke aanduiding voor dianummer 3"/>
          <p:cNvSpPr>
            <a:spLocks noGrp="1"/>
          </p:cNvSpPr>
          <p:nvPr>
            <p:ph type="sldNum" sz="quarter" idx="10"/>
          </p:nvPr>
        </p:nvSpPr>
        <p:spPr/>
        <p:txBody>
          <a:bodyPr/>
          <a:lstStyle/>
          <a:p>
            <a:fld id="{A14E1751-8B7F-8244-9062-FE435D2E4C55}" type="slidenum">
              <a:rPr lang="nl-NL" smtClean="0"/>
              <a:pPr/>
              <a:t>39</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52500" y="685800"/>
            <a:ext cx="4953000" cy="3429000"/>
          </a:xfrm>
        </p:spPr>
      </p:sp>
      <p:sp>
        <p:nvSpPr>
          <p:cNvPr id="3" name="Tijdelijke aanduiding voor notities 2"/>
          <p:cNvSpPr>
            <a:spLocks noGrp="1"/>
          </p:cNvSpPr>
          <p:nvPr>
            <p:ph type="body" idx="1"/>
          </p:nvPr>
        </p:nvSpPr>
        <p:spPr/>
        <p:txBody>
          <a:bodyPr>
            <a:normAutofit/>
          </a:bodyPr>
          <a:lstStyle/>
          <a:p>
            <a:r>
              <a:rPr lang="nl-NL" dirty="0" err="1" smtClean="0"/>
              <a:t>HPS</a:t>
            </a:r>
            <a:r>
              <a:rPr lang="nl-NL" dirty="0" smtClean="0"/>
              <a:t>, 20% van de bevolking</a:t>
            </a:r>
          </a:p>
          <a:p>
            <a:endParaRPr lang="nl-NL" dirty="0" smtClean="0"/>
          </a:p>
          <a:p>
            <a:r>
              <a:rPr lang="nl-NL" dirty="0" err="1" smtClean="0"/>
              <a:t>Youtube</a:t>
            </a:r>
            <a:r>
              <a:rPr lang="nl-NL" dirty="0" smtClean="0"/>
              <a:t> en </a:t>
            </a:r>
            <a:r>
              <a:rPr lang="nl-NL" dirty="0" err="1" smtClean="0"/>
              <a:t>twitter</a:t>
            </a:r>
            <a:r>
              <a:rPr lang="nl-NL" dirty="0" smtClean="0"/>
              <a:t>: ik zend terug dus ik besta, ik geef een mening dus ik besta</a:t>
            </a:r>
            <a:endParaRPr lang="nl-NL" dirty="0"/>
          </a:p>
        </p:txBody>
      </p:sp>
      <p:sp>
        <p:nvSpPr>
          <p:cNvPr id="4" name="Tijdelijke aanduiding voor dianummer 3"/>
          <p:cNvSpPr>
            <a:spLocks noGrp="1"/>
          </p:cNvSpPr>
          <p:nvPr>
            <p:ph type="sldNum" sz="quarter" idx="10"/>
          </p:nvPr>
        </p:nvSpPr>
        <p:spPr/>
        <p:txBody>
          <a:bodyPr/>
          <a:lstStyle/>
          <a:p>
            <a:fld id="{A14E1751-8B7F-8244-9062-FE435D2E4C55}" type="slidenum">
              <a:rPr lang="nl-NL" smtClean="0"/>
              <a:pPr/>
              <a:t>40</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52500" y="685800"/>
            <a:ext cx="4953000" cy="3429000"/>
          </a:xfrm>
        </p:spPr>
      </p:sp>
      <p:sp>
        <p:nvSpPr>
          <p:cNvPr id="3" name="Tijdelijke aanduiding voor notities 2"/>
          <p:cNvSpPr>
            <a:spLocks noGrp="1"/>
          </p:cNvSpPr>
          <p:nvPr>
            <p:ph type="body" idx="1"/>
          </p:nvPr>
        </p:nvSpPr>
        <p:spPr/>
        <p:txBody>
          <a:bodyPr>
            <a:normAutofit/>
          </a:bodyPr>
          <a:lstStyle/>
          <a:p>
            <a:r>
              <a:rPr lang="nl-NL" dirty="0" err="1" smtClean="0"/>
              <a:t>taakswitchen</a:t>
            </a:r>
            <a:endParaRPr lang="nl-NL" dirty="0"/>
          </a:p>
        </p:txBody>
      </p:sp>
      <p:sp>
        <p:nvSpPr>
          <p:cNvPr id="4" name="Tijdelijke aanduiding voor dianummer 3"/>
          <p:cNvSpPr>
            <a:spLocks noGrp="1"/>
          </p:cNvSpPr>
          <p:nvPr>
            <p:ph type="sldNum" sz="quarter" idx="10"/>
          </p:nvPr>
        </p:nvSpPr>
        <p:spPr/>
        <p:txBody>
          <a:bodyPr/>
          <a:lstStyle/>
          <a:p>
            <a:fld id="{A14E1751-8B7F-8244-9062-FE435D2E4C55}" type="slidenum">
              <a:rPr lang="nl-NL" smtClean="0"/>
              <a:pPr/>
              <a:t>41</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52500" y="685800"/>
            <a:ext cx="4953000" cy="3429000"/>
          </a:xfrm>
        </p:spPr>
      </p:sp>
      <p:sp>
        <p:nvSpPr>
          <p:cNvPr id="3" name="Tijdelijke aanduiding voor notities 2"/>
          <p:cNvSpPr>
            <a:spLocks noGrp="1"/>
          </p:cNvSpPr>
          <p:nvPr>
            <p:ph type="body" idx="1"/>
          </p:nvPr>
        </p:nvSpPr>
        <p:spPr/>
        <p:txBody>
          <a:bodyPr>
            <a:normAutofit/>
          </a:bodyPr>
          <a:lstStyle/>
          <a:p>
            <a:r>
              <a:rPr lang="nl-NL" dirty="0" smtClean="0"/>
              <a:t>Prikkels buiten je laten, gefocust zijn:</a:t>
            </a:r>
            <a:r>
              <a:rPr lang="nl-NL" baseline="0" dirty="0" smtClean="0"/>
              <a:t> de weg van buiten naar binnen</a:t>
            </a:r>
          </a:p>
          <a:p>
            <a:endParaRPr lang="nl-NL" baseline="0" dirty="0" smtClean="0"/>
          </a:p>
          <a:p>
            <a:r>
              <a:rPr lang="nl-NL" sz="1200" kern="1200" dirty="0" smtClean="0">
                <a:solidFill>
                  <a:schemeClr val="tx1"/>
                </a:solidFill>
                <a:latin typeface="+mn-lt"/>
                <a:ea typeface="+mn-ea"/>
                <a:cs typeface="+mn-cs"/>
              </a:rPr>
              <a:t>de paradox van creativiteit: concentreren op niet geconcentreerd zijn</a:t>
            </a:r>
            <a:endParaRPr lang="en-US" sz="1200" kern="1200" dirty="0" smtClean="0">
              <a:solidFill>
                <a:schemeClr val="tx1"/>
              </a:solidFill>
              <a:latin typeface="+mn-lt"/>
              <a:ea typeface="+mn-ea"/>
              <a:cs typeface="+mn-cs"/>
            </a:endParaRPr>
          </a:p>
          <a:p>
            <a:r>
              <a:rPr lang="nl-NL" sz="1200" kern="1200" dirty="0" err="1" smtClean="0">
                <a:solidFill>
                  <a:schemeClr val="tx1"/>
                </a:solidFill>
                <a:latin typeface="+mn-lt"/>
                <a:ea typeface="+mn-ea"/>
                <a:cs typeface="+mn-cs"/>
              </a:rPr>
              <a:t>Zenboedist</a:t>
            </a:r>
            <a:r>
              <a:rPr lang="nl-NL" sz="1200" kern="1200" dirty="0" smtClean="0">
                <a:solidFill>
                  <a:schemeClr val="tx1"/>
                </a:solidFill>
                <a:latin typeface="+mn-lt"/>
                <a:ea typeface="+mn-ea"/>
                <a:cs typeface="+mn-cs"/>
              </a:rPr>
              <a:t> die zich te goed kon concentreren, bakte er eerst niets van, maar later begreep hij dat hij zich moest concentreren op niet geconcentreerd zijn...hij kon de alfagolven naar willekeur oproepen.</a:t>
            </a:r>
            <a:endParaRPr lang="en-US" sz="1200" kern="1200" dirty="0" smtClean="0">
              <a:solidFill>
                <a:schemeClr val="tx1"/>
              </a:solidFill>
              <a:latin typeface="+mn-lt"/>
              <a:ea typeface="+mn-ea"/>
              <a:cs typeface="+mn-cs"/>
            </a:endParaRPr>
          </a:p>
          <a:p>
            <a:endParaRPr lang="nl-NL" baseline="0" dirty="0" smtClean="0"/>
          </a:p>
          <a:p>
            <a:endParaRPr lang="nl-NL" dirty="0" smtClean="0"/>
          </a:p>
          <a:p>
            <a:r>
              <a:rPr lang="nl-NL" dirty="0" smtClean="0"/>
              <a:t>Maar ook iets willen, de weg van binnen naar buiten</a:t>
            </a:r>
          </a:p>
          <a:p>
            <a:r>
              <a:rPr lang="nl-NL" dirty="0" smtClean="0"/>
              <a:t>Kiezen wat je wel en niet toelaat en wat</a:t>
            </a:r>
            <a:r>
              <a:rPr lang="nl-NL" baseline="0" dirty="0" smtClean="0"/>
              <a:t> je toe laat tot expressie brengen</a:t>
            </a:r>
          </a:p>
          <a:p>
            <a:r>
              <a:rPr lang="nl-NL" baseline="0" dirty="0" smtClean="0"/>
              <a:t>Tot expressie brengen is een ontwerpproces</a:t>
            </a:r>
            <a:endParaRPr lang="nl-NL" dirty="0"/>
          </a:p>
        </p:txBody>
      </p:sp>
      <p:sp>
        <p:nvSpPr>
          <p:cNvPr id="4" name="Tijdelijke aanduiding voor dianummer 3"/>
          <p:cNvSpPr>
            <a:spLocks noGrp="1"/>
          </p:cNvSpPr>
          <p:nvPr>
            <p:ph type="sldNum" sz="quarter" idx="10"/>
          </p:nvPr>
        </p:nvSpPr>
        <p:spPr/>
        <p:txBody>
          <a:bodyPr/>
          <a:lstStyle/>
          <a:p>
            <a:fld id="{A14E1751-8B7F-8244-9062-FE435D2E4C55}" type="slidenum">
              <a:rPr lang="nl-NL" smtClean="0"/>
              <a:pPr/>
              <a:t>43</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52500" y="685800"/>
            <a:ext cx="4953000" cy="3429000"/>
          </a:xfrm>
        </p:spPr>
      </p:sp>
      <p:sp>
        <p:nvSpPr>
          <p:cNvPr id="3" name="Tijdelijke aanduiding voor notities 2"/>
          <p:cNvSpPr>
            <a:spLocks noGrp="1"/>
          </p:cNvSpPr>
          <p:nvPr>
            <p:ph type="body" idx="1"/>
          </p:nvPr>
        </p:nvSpPr>
        <p:spPr/>
        <p:txBody>
          <a:bodyPr>
            <a:normAutofit/>
          </a:bodyPr>
          <a:lstStyle/>
          <a:p>
            <a:r>
              <a:rPr lang="nl-NL" dirty="0" smtClean="0"/>
              <a:t>Hoe</a:t>
            </a:r>
            <a:r>
              <a:rPr lang="nl-NL" baseline="0" dirty="0" smtClean="0"/>
              <a:t> uit je jezelf, meervoudige intelligentie?</a:t>
            </a:r>
          </a:p>
          <a:p>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A14E1751-8B7F-8244-9062-FE435D2E4C55}" type="slidenum">
              <a:rPr lang="nl-NL" smtClean="0"/>
              <a:pPr/>
              <a:t>45</a:t>
            </a:fld>
            <a:endParaRPr 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52500" y="685800"/>
            <a:ext cx="4953000" cy="3429000"/>
          </a:xfrm>
        </p:spPr>
      </p:sp>
      <p:sp>
        <p:nvSpPr>
          <p:cNvPr id="3" name="Tijdelijke aanduiding voor notities 2"/>
          <p:cNvSpPr>
            <a:spLocks noGrp="1"/>
          </p:cNvSpPr>
          <p:nvPr>
            <p:ph type="body" idx="1"/>
          </p:nvPr>
        </p:nvSpPr>
        <p:spPr/>
        <p:txBody>
          <a:bodyPr>
            <a:normAutofit/>
          </a:bodyPr>
          <a:lstStyle/>
          <a:p>
            <a:r>
              <a:rPr lang="nl-NL" dirty="0" smtClean="0"/>
              <a:t>proefpersonen in impasse, ergernis aan onderzoeker!</a:t>
            </a:r>
            <a:endParaRPr lang="en-US" dirty="0" smtClean="0"/>
          </a:p>
          <a:p>
            <a:r>
              <a:rPr lang="nl-NL" dirty="0" err="1" smtClean="0"/>
              <a:t>Schooler</a:t>
            </a:r>
            <a:r>
              <a:rPr lang="nl-NL" dirty="0" smtClean="0"/>
              <a:t> geeft hints:</a:t>
            </a:r>
            <a:endParaRPr lang="en-US" dirty="0" smtClean="0"/>
          </a:p>
          <a:p>
            <a:r>
              <a:rPr lang="nl-NL" dirty="0" err="1" smtClean="0"/>
              <a:t>subliminaal</a:t>
            </a:r>
            <a:r>
              <a:rPr lang="nl-NL" dirty="0" smtClean="0"/>
              <a:t> een zin tonen met woord "vuur" erin</a:t>
            </a:r>
          </a:p>
          <a:p>
            <a:endParaRPr lang="en-US" dirty="0" smtClean="0"/>
          </a:p>
          <a:p>
            <a:r>
              <a:rPr lang="nl-NL" dirty="0" smtClean="0"/>
              <a:t>geschreven hint: de betekenis van het woord "verwijderen" te heroverwegen</a:t>
            </a:r>
          </a:p>
          <a:p>
            <a:endParaRPr lang="en-US" dirty="0" smtClean="0"/>
          </a:p>
          <a:p>
            <a:r>
              <a:rPr lang="nl-NL" dirty="0" smtClean="0"/>
              <a:t>Bij tonen aan linker oog -verbonden met rechter hersenhelft- meer effect dan tonen aan rechteroog -verbonden met linker hersenhelft-</a:t>
            </a:r>
          </a:p>
          <a:p>
            <a:endParaRPr lang="en-US" dirty="0" smtClean="0"/>
          </a:p>
          <a:p>
            <a:r>
              <a:rPr lang="nl-NL" dirty="0" smtClean="0"/>
              <a:t>DUS: rechter hersenhelft blinkt uit in raadsels die inzicht vereisen, vergezochte associaties tussen verschillende ideeën!</a:t>
            </a:r>
            <a:endParaRPr lang="en-US" dirty="0" smtClean="0"/>
          </a:p>
          <a:p>
            <a:endParaRPr lang="nl-NL" dirty="0"/>
          </a:p>
        </p:txBody>
      </p:sp>
      <p:sp>
        <p:nvSpPr>
          <p:cNvPr id="4" name="Tijdelijke aanduiding voor dianummer 3"/>
          <p:cNvSpPr>
            <a:spLocks noGrp="1"/>
          </p:cNvSpPr>
          <p:nvPr>
            <p:ph type="sldNum" sz="quarter" idx="10"/>
          </p:nvPr>
        </p:nvSpPr>
        <p:spPr/>
        <p:txBody>
          <a:bodyPr/>
          <a:lstStyle/>
          <a:p>
            <a:fld id="{A14E1751-8B7F-8244-9062-FE435D2E4C55}" type="slidenum">
              <a:rPr lang="nl-NL" smtClean="0"/>
              <a:pPr/>
              <a:t>46</a:t>
            </a:fld>
            <a:endParaRPr lang="nl-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52500" y="685800"/>
            <a:ext cx="4953000" cy="3429000"/>
          </a:xfrm>
        </p:spPr>
      </p:sp>
      <p:sp>
        <p:nvSpPr>
          <p:cNvPr id="3" name="Tijdelijke aanduiding voor notities 2"/>
          <p:cNvSpPr>
            <a:spLocks noGrp="1"/>
          </p:cNvSpPr>
          <p:nvPr>
            <p:ph type="body" idx="1"/>
          </p:nvPr>
        </p:nvSpPr>
        <p:spPr/>
        <p:txBody>
          <a:bodyPr>
            <a:normAutofit/>
          </a:bodyPr>
          <a:lstStyle/>
          <a:p>
            <a:r>
              <a:rPr lang="nl-NL" dirty="0" smtClean="0"/>
              <a:t>proefpersonen in impasse, ergernis aan onderzoeker!</a:t>
            </a:r>
            <a:endParaRPr lang="en-US" dirty="0" smtClean="0"/>
          </a:p>
          <a:p>
            <a:r>
              <a:rPr lang="nl-NL" dirty="0" err="1" smtClean="0"/>
              <a:t>Schooler</a:t>
            </a:r>
            <a:r>
              <a:rPr lang="nl-NL" dirty="0" smtClean="0"/>
              <a:t> geeft hints:</a:t>
            </a:r>
            <a:endParaRPr lang="en-US" dirty="0" smtClean="0"/>
          </a:p>
          <a:p>
            <a:r>
              <a:rPr lang="nl-NL" dirty="0" err="1" smtClean="0"/>
              <a:t>subliminaal</a:t>
            </a:r>
            <a:r>
              <a:rPr lang="nl-NL" dirty="0" smtClean="0"/>
              <a:t> een zin tonen met woord "vuur" erin</a:t>
            </a:r>
          </a:p>
          <a:p>
            <a:endParaRPr lang="en-US" dirty="0" smtClean="0"/>
          </a:p>
          <a:p>
            <a:r>
              <a:rPr lang="nl-NL" dirty="0" smtClean="0"/>
              <a:t>geschreven hint: de betekenis van het woord "verwijderen" te heroverwegen</a:t>
            </a:r>
          </a:p>
          <a:p>
            <a:endParaRPr lang="en-US" dirty="0" smtClean="0"/>
          </a:p>
          <a:p>
            <a:r>
              <a:rPr lang="nl-NL" dirty="0" smtClean="0"/>
              <a:t>Bij tonen aan linker oog -verbonden met rechter hersenhelft- meer effect dan tonen aan rechteroog -verbonden met linker hersenhelft-</a:t>
            </a:r>
          </a:p>
          <a:p>
            <a:endParaRPr lang="en-US" dirty="0" smtClean="0"/>
          </a:p>
          <a:p>
            <a:r>
              <a:rPr lang="nl-NL" dirty="0" smtClean="0"/>
              <a:t>DUS: rechter hersenhelft blinkt uit in raadsels die inzicht vereisen, vergezochte associaties tussen verschillende ideeën!</a:t>
            </a:r>
            <a:endParaRPr lang="en-US" dirty="0" smtClean="0"/>
          </a:p>
          <a:p>
            <a:endParaRPr lang="nl-NL" dirty="0"/>
          </a:p>
        </p:txBody>
      </p:sp>
      <p:sp>
        <p:nvSpPr>
          <p:cNvPr id="4" name="Tijdelijke aanduiding voor dianummer 3"/>
          <p:cNvSpPr>
            <a:spLocks noGrp="1"/>
          </p:cNvSpPr>
          <p:nvPr>
            <p:ph type="sldNum" sz="quarter" idx="10"/>
          </p:nvPr>
        </p:nvSpPr>
        <p:spPr/>
        <p:txBody>
          <a:bodyPr/>
          <a:lstStyle/>
          <a:p>
            <a:fld id="{A14E1751-8B7F-8244-9062-FE435D2E4C55}" type="slidenum">
              <a:rPr lang="nl-NL" smtClean="0"/>
              <a:pPr/>
              <a:t>48</a:t>
            </a:fld>
            <a:endParaRPr lang="nl-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52500" y="685800"/>
            <a:ext cx="4953000" cy="3429000"/>
          </a:xfrm>
        </p:spPr>
      </p:sp>
      <p:sp>
        <p:nvSpPr>
          <p:cNvPr id="3" name="Tijdelijke aanduiding voor notiti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t>Bij sociaal ontwerpen speelt creatief</a:t>
            </a:r>
            <a:r>
              <a:rPr lang="nl-NL" baseline="0" dirty="0" smtClean="0"/>
              <a:t> denken een belangrijke en onderscheidende rol.</a:t>
            </a:r>
            <a:endParaRPr lang="nl-NL"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nl-NL"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t>Improviserend</a:t>
            </a:r>
            <a:r>
              <a:rPr lang="nl-NL" baseline="0" dirty="0" smtClean="0"/>
              <a:t> jazzmusicus heeft een ander proces in de hersenen dan een musicus die alle noten van blad speelt</a:t>
            </a:r>
          </a:p>
          <a:p>
            <a:pPr marL="0" marR="0" indent="0" algn="l" defTabSz="457200" rtl="0" eaLnBrk="1" fontAlgn="auto" latinLnBrk="0" hangingPunct="1">
              <a:lnSpc>
                <a:spcPct val="100000"/>
              </a:lnSpc>
              <a:spcBef>
                <a:spcPts val="0"/>
              </a:spcBef>
              <a:spcAft>
                <a:spcPts val="0"/>
              </a:spcAft>
              <a:buClrTx/>
              <a:buSzTx/>
              <a:buFontTx/>
              <a:buNone/>
              <a:tabLst/>
              <a:defRPr/>
            </a:pPr>
            <a:endParaRPr lang="nl-NL"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nl-NL" baseline="0" dirty="0" smtClean="0"/>
              <a:t>Contact met biografisch centrum</a:t>
            </a:r>
          </a:p>
          <a:p>
            <a:pPr marL="0" marR="0" indent="0" algn="l" defTabSz="457200" rtl="0" eaLnBrk="1" fontAlgn="auto" latinLnBrk="0" hangingPunct="1">
              <a:lnSpc>
                <a:spcPct val="100000"/>
              </a:lnSpc>
              <a:spcBef>
                <a:spcPts val="0"/>
              </a:spcBef>
              <a:spcAft>
                <a:spcPts val="0"/>
              </a:spcAft>
              <a:buClrTx/>
              <a:buSzTx/>
              <a:buFontTx/>
              <a:buNone/>
              <a:tabLst/>
              <a:defRPr/>
            </a:pPr>
            <a:r>
              <a:rPr lang="nl-NL" sz="1200" b="1" kern="1200" dirty="0" err="1" smtClean="0">
                <a:solidFill>
                  <a:schemeClr val="tx1"/>
                </a:solidFill>
                <a:latin typeface="+mn-lt"/>
                <a:ea typeface="+mn-ea"/>
                <a:cs typeface="+mn-cs"/>
              </a:rPr>
              <a:t>dorsolaterale</a:t>
            </a:r>
            <a:r>
              <a:rPr lang="nl-NL" sz="1200" b="1" kern="1200" dirty="0" smtClean="0">
                <a:solidFill>
                  <a:schemeClr val="tx1"/>
                </a:solidFill>
                <a:latin typeface="+mn-lt"/>
                <a:ea typeface="+mn-ea"/>
                <a:cs typeface="+mn-cs"/>
              </a:rPr>
              <a:t> prefrontale cortex </a:t>
            </a:r>
            <a:r>
              <a:rPr lang="nl-NL" sz="1200" b="1" kern="1200" dirty="0" err="1" smtClean="0">
                <a:solidFill>
                  <a:schemeClr val="tx1"/>
                </a:solidFill>
                <a:latin typeface="+mn-lt"/>
                <a:ea typeface="+mn-ea"/>
                <a:cs typeface="+mn-cs"/>
              </a:rPr>
              <a:t>DLPFC</a:t>
            </a: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t>Taalcentrum</a:t>
            </a:r>
          </a:p>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t>En rechterhersenhelft</a:t>
            </a:r>
          </a:p>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t>Afstemmen op elkaar</a:t>
            </a:r>
          </a:p>
          <a:p>
            <a:endParaRPr lang="nl-NL" dirty="0"/>
          </a:p>
        </p:txBody>
      </p:sp>
      <p:sp>
        <p:nvSpPr>
          <p:cNvPr id="4" name="Tijdelijke aanduiding voor dianummer 3"/>
          <p:cNvSpPr>
            <a:spLocks noGrp="1"/>
          </p:cNvSpPr>
          <p:nvPr>
            <p:ph type="sldNum" sz="quarter" idx="10"/>
          </p:nvPr>
        </p:nvSpPr>
        <p:spPr/>
        <p:txBody>
          <a:bodyPr/>
          <a:lstStyle/>
          <a:p>
            <a:fld id="{A14E1751-8B7F-8244-9062-FE435D2E4C55}" type="slidenum">
              <a:rPr lang="nl-NL" smtClean="0"/>
              <a:pPr/>
              <a:t>50</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52500" y="685800"/>
            <a:ext cx="4953000" cy="3429000"/>
          </a:xfrm>
        </p:spPr>
      </p:sp>
      <p:sp>
        <p:nvSpPr>
          <p:cNvPr id="3" name="Tijdelijke aanduiding voor notities 2"/>
          <p:cNvSpPr>
            <a:spLocks noGrp="1"/>
          </p:cNvSpPr>
          <p:nvPr>
            <p:ph type="body" idx="1"/>
          </p:nvPr>
        </p:nvSpPr>
        <p:spPr/>
        <p:txBody>
          <a:bodyPr>
            <a:normAutofit/>
          </a:bodyPr>
          <a:lstStyle/>
          <a:p>
            <a:r>
              <a:rPr lang="nl-NL" dirty="0" err="1" smtClean="0"/>
              <a:t>Mevolution</a:t>
            </a:r>
            <a:r>
              <a:rPr lang="nl-NL" dirty="0" smtClean="0"/>
              <a:t> laten zien</a:t>
            </a:r>
          </a:p>
          <a:p>
            <a:endParaRPr lang="nl-NL" dirty="0" smtClean="0"/>
          </a:p>
          <a:p>
            <a:r>
              <a:rPr lang="nl-NL" dirty="0" smtClean="0"/>
              <a:t>De deelnemers voor zichzelf laten opschrijven wanneer de lezing en de workshop een succes zijn</a:t>
            </a:r>
          </a:p>
          <a:p>
            <a:r>
              <a:rPr lang="nl-NL" dirty="0" smtClean="0"/>
              <a:t>Een paar voorbeelden </a:t>
            </a:r>
            <a:r>
              <a:rPr lang="nl-NL" smtClean="0"/>
              <a:t>terug vragen</a:t>
            </a:r>
            <a:endParaRPr lang="nl-NL"/>
          </a:p>
        </p:txBody>
      </p:sp>
      <p:sp>
        <p:nvSpPr>
          <p:cNvPr id="4" name="Tijdelijke aanduiding voor dianummer 3"/>
          <p:cNvSpPr>
            <a:spLocks noGrp="1"/>
          </p:cNvSpPr>
          <p:nvPr>
            <p:ph type="sldNum" sz="quarter" idx="10"/>
          </p:nvPr>
        </p:nvSpPr>
        <p:spPr/>
        <p:txBody>
          <a:bodyPr/>
          <a:lstStyle/>
          <a:p>
            <a:fld id="{A14E1751-8B7F-8244-9062-FE435D2E4C55}" type="slidenum">
              <a:rPr lang="nl-NL" smtClean="0"/>
              <a:pPr/>
              <a:t>2</a:t>
            </a:fld>
            <a:endParaRPr 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52500" y="685800"/>
            <a:ext cx="4953000" cy="3429000"/>
          </a:xfrm>
        </p:spPr>
      </p:sp>
      <p:sp>
        <p:nvSpPr>
          <p:cNvPr id="3" name="Tijdelijke aanduiding voor notiti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t>Improviserend</a:t>
            </a:r>
            <a:r>
              <a:rPr lang="nl-NL" baseline="0" dirty="0" smtClean="0"/>
              <a:t> jazzmusicus heeft een ander proces in de hersenen dan een musicus die alle noten van blad speelt</a:t>
            </a:r>
          </a:p>
          <a:p>
            <a:pPr marL="0" marR="0" indent="0" algn="l" defTabSz="457200" rtl="0" eaLnBrk="1" fontAlgn="auto" latinLnBrk="0" hangingPunct="1">
              <a:lnSpc>
                <a:spcPct val="100000"/>
              </a:lnSpc>
              <a:spcBef>
                <a:spcPts val="0"/>
              </a:spcBef>
              <a:spcAft>
                <a:spcPts val="0"/>
              </a:spcAft>
              <a:buClrTx/>
              <a:buSzTx/>
              <a:buFontTx/>
              <a:buNone/>
              <a:tabLst/>
              <a:defRPr/>
            </a:pPr>
            <a:endParaRPr lang="nl-NL"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nl-NL" baseline="0" dirty="0" smtClean="0"/>
              <a:t>Contact met biografisch centrum</a:t>
            </a:r>
          </a:p>
          <a:p>
            <a:pPr marL="0" marR="0" indent="0" algn="l" defTabSz="457200" rtl="0" eaLnBrk="1" fontAlgn="auto" latinLnBrk="0" hangingPunct="1">
              <a:lnSpc>
                <a:spcPct val="100000"/>
              </a:lnSpc>
              <a:spcBef>
                <a:spcPts val="0"/>
              </a:spcBef>
              <a:spcAft>
                <a:spcPts val="0"/>
              </a:spcAft>
              <a:buClrTx/>
              <a:buSzTx/>
              <a:buFontTx/>
              <a:buNone/>
              <a:tabLst/>
              <a:defRPr/>
            </a:pPr>
            <a:r>
              <a:rPr lang="nl-NL" sz="1200" b="1" kern="1200" dirty="0" err="1" smtClean="0">
                <a:solidFill>
                  <a:schemeClr val="tx1"/>
                </a:solidFill>
                <a:latin typeface="+mn-lt"/>
                <a:ea typeface="+mn-ea"/>
                <a:cs typeface="+mn-cs"/>
              </a:rPr>
              <a:t>dorsolaterale</a:t>
            </a:r>
            <a:r>
              <a:rPr lang="nl-NL" sz="1200" b="1" kern="1200" dirty="0" smtClean="0">
                <a:solidFill>
                  <a:schemeClr val="tx1"/>
                </a:solidFill>
                <a:latin typeface="+mn-lt"/>
                <a:ea typeface="+mn-ea"/>
                <a:cs typeface="+mn-cs"/>
              </a:rPr>
              <a:t> prefrontale cortex </a:t>
            </a:r>
            <a:r>
              <a:rPr lang="nl-NL" sz="1200" b="1" kern="1200" dirty="0" err="1" smtClean="0">
                <a:solidFill>
                  <a:schemeClr val="tx1"/>
                </a:solidFill>
                <a:latin typeface="+mn-lt"/>
                <a:ea typeface="+mn-ea"/>
                <a:cs typeface="+mn-cs"/>
              </a:rPr>
              <a:t>DLPFC</a:t>
            </a: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t>Taalcentrum</a:t>
            </a:r>
          </a:p>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t>En rechterhersenhelft</a:t>
            </a:r>
          </a:p>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t>Afstemmen op elkaar</a:t>
            </a:r>
          </a:p>
          <a:p>
            <a:endParaRPr lang="nl-NL" dirty="0"/>
          </a:p>
        </p:txBody>
      </p:sp>
      <p:sp>
        <p:nvSpPr>
          <p:cNvPr id="4" name="Tijdelijke aanduiding voor dianummer 3"/>
          <p:cNvSpPr>
            <a:spLocks noGrp="1"/>
          </p:cNvSpPr>
          <p:nvPr>
            <p:ph type="sldNum" sz="quarter" idx="10"/>
          </p:nvPr>
        </p:nvSpPr>
        <p:spPr/>
        <p:txBody>
          <a:bodyPr/>
          <a:lstStyle/>
          <a:p>
            <a:fld id="{A14E1751-8B7F-8244-9062-FE435D2E4C55}" type="slidenum">
              <a:rPr lang="nl-NL" smtClean="0"/>
              <a:pPr/>
              <a:t>51</a:t>
            </a:fld>
            <a:endParaRPr lang="nl-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52500" y="685800"/>
            <a:ext cx="4953000" cy="3429000"/>
          </a:xfrm>
        </p:spPr>
      </p:sp>
      <p:sp>
        <p:nvSpPr>
          <p:cNvPr id="3" name="Tijdelijke aanduiding voor notities 2"/>
          <p:cNvSpPr>
            <a:spLocks noGrp="1"/>
          </p:cNvSpPr>
          <p:nvPr>
            <p:ph type="body" idx="1"/>
          </p:nvPr>
        </p:nvSpPr>
        <p:spPr/>
        <p:txBody>
          <a:bodyPr>
            <a:normAutofit/>
          </a:bodyPr>
          <a:lstStyle/>
          <a:p>
            <a:r>
              <a:rPr lang="nl-NL" dirty="0" smtClean="0"/>
              <a:t>We leven in een complexe en dynamische wereld, die Sociaal Ontwerpen en Sociaal Ontwerpend Leren noodzakelijk maakt.</a:t>
            </a:r>
          </a:p>
          <a:p>
            <a:r>
              <a:rPr lang="nl-NL" dirty="0" smtClean="0"/>
              <a:t>Sociaal</a:t>
            </a:r>
            <a:r>
              <a:rPr lang="nl-NL" baseline="0" dirty="0" smtClean="0"/>
              <a:t> Ontwerpend Leren is misschien een inspirerende manier om naar het </a:t>
            </a:r>
            <a:r>
              <a:rPr lang="nl-NL" baseline="0" dirty="0" err="1" smtClean="0"/>
              <a:t>Jenaplan</a:t>
            </a:r>
            <a:r>
              <a:rPr lang="nl-NL" baseline="0" dirty="0" smtClean="0"/>
              <a:t> concept te kijken.</a:t>
            </a:r>
          </a:p>
          <a:p>
            <a:r>
              <a:rPr lang="nl-NL" baseline="0" dirty="0" smtClean="0"/>
              <a:t>In deze lezing en workshop wil ik graag deze twee beelden met jullie tot leven wekken.</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A14E1751-8B7F-8244-9062-FE435D2E4C55}" type="slidenum">
              <a:rPr lang="nl-NL" smtClean="0"/>
              <a:pPr/>
              <a:t>53</a:t>
            </a:fld>
            <a:endParaRPr lang="nl-N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52500" y="685800"/>
            <a:ext cx="4953000" cy="3429000"/>
          </a:xfrm>
        </p:spPr>
      </p:sp>
      <p:sp>
        <p:nvSpPr>
          <p:cNvPr id="3" name="Tijdelijke aanduiding voor notities 2"/>
          <p:cNvSpPr>
            <a:spLocks noGrp="1"/>
          </p:cNvSpPr>
          <p:nvPr>
            <p:ph type="body" idx="1"/>
          </p:nvPr>
        </p:nvSpPr>
        <p:spPr/>
        <p:txBody>
          <a:bodyPr>
            <a:normAutofit/>
          </a:bodyPr>
          <a:lstStyle/>
          <a:p>
            <a:r>
              <a:rPr lang="nl-NL" dirty="0" smtClean="0"/>
              <a:t>Schoenen laten zien</a:t>
            </a:r>
          </a:p>
          <a:p>
            <a:endParaRPr lang="nl-NL" dirty="0" smtClean="0"/>
          </a:p>
          <a:p>
            <a:r>
              <a:rPr lang="nl-NL" sz="1200" dirty="0" smtClean="0"/>
              <a:t>Grondstoffen raken op</a:t>
            </a:r>
            <a:br>
              <a:rPr lang="nl-NL" sz="1200" dirty="0" smtClean="0"/>
            </a:br>
            <a:r>
              <a:rPr lang="nl-NL" sz="1200" dirty="0" smtClean="0"/>
              <a:t>Fossiele brandstoffen raken op</a:t>
            </a:r>
            <a:br>
              <a:rPr lang="nl-NL" sz="1200" dirty="0" smtClean="0"/>
            </a:br>
            <a:r>
              <a:rPr lang="nl-NL" sz="1200" dirty="0" smtClean="0"/>
              <a:t>Noodzaak tot herontwerp industrie</a:t>
            </a:r>
            <a:endParaRPr lang="nl-NL" dirty="0"/>
          </a:p>
        </p:txBody>
      </p:sp>
      <p:sp>
        <p:nvSpPr>
          <p:cNvPr id="4" name="Tijdelijke aanduiding voor dianummer 3"/>
          <p:cNvSpPr>
            <a:spLocks noGrp="1"/>
          </p:cNvSpPr>
          <p:nvPr>
            <p:ph type="sldNum" sz="quarter" idx="10"/>
          </p:nvPr>
        </p:nvSpPr>
        <p:spPr/>
        <p:txBody>
          <a:bodyPr/>
          <a:lstStyle/>
          <a:p>
            <a:fld id="{A14E1751-8B7F-8244-9062-FE435D2E4C55}" type="slidenum">
              <a:rPr lang="nl-NL" smtClean="0"/>
              <a:pPr/>
              <a:t>56</a:t>
            </a:fld>
            <a:endParaRPr lang="nl-N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52500" y="685800"/>
            <a:ext cx="4953000" cy="3429000"/>
          </a:xfrm>
        </p:spPr>
      </p:sp>
      <p:sp>
        <p:nvSpPr>
          <p:cNvPr id="3" name="Tijdelijke aanduiding voor notities 2"/>
          <p:cNvSpPr>
            <a:spLocks noGrp="1"/>
          </p:cNvSpPr>
          <p:nvPr>
            <p:ph type="body" idx="1"/>
          </p:nvPr>
        </p:nvSpPr>
        <p:spPr/>
        <p:txBody>
          <a:bodyPr>
            <a:normAutofit/>
          </a:bodyPr>
          <a:lstStyle/>
          <a:p>
            <a:r>
              <a:rPr lang="nl-NL" dirty="0" smtClean="0"/>
              <a:t>3 </a:t>
            </a:r>
            <a:r>
              <a:rPr lang="nl-NL" dirty="0" err="1" smtClean="0"/>
              <a:t>d</a:t>
            </a:r>
            <a:r>
              <a:rPr lang="nl-NL" dirty="0" smtClean="0"/>
              <a:t> filmpje op 2 minuut beginnen</a:t>
            </a:r>
            <a:endParaRPr lang="nl-NL" dirty="0"/>
          </a:p>
        </p:txBody>
      </p:sp>
      <p:sp>
        <p:nvSpPr>
          <p:cNvPr id="4" name="Tijdelijke aanduiding voor dianummer 3"/>
          <p:cNvSpPr>
            <a:spLocks noGrp="1"/>
          </p:cNvSpPr>
          <p:nvPr>
            <p:ph type="sldNum" sz="quarter" idx="10"/>
          </p:nvPr>
        </p:nvSpPr>
        <p:spPr/>
        <p:txBody>
          <a:bodyPr/>
          <a:lstStyle/>
          <a:p>
            <a:fld id="{A14E1751-8B7F-8244-9062-FE435D2E4C55}" type="slidenum">
              <a:rPr lang="nl-NL" smtClean="0"/>
              <a:pPr/>
              <a:t>58</a:t>
            </a:fld>
            <a:endParaRPr lang="nl-N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52500" y="685800"/>
            <a:ext cx="4953000" cy="3429000"/>
          </a:xfrm>
        </p:spPr>
      </p:sp>
      <p:sp>
        <p:nvSpPr>
          <p:cNvPr id="3" name="Tijdelijke aanduiding voor notities 2"/>
          <p:cNvSpPr>
            <a:spLocks noGrp="1"/>
          </p:cNvSpPr>
          <p:nvPr>
            <p:ph type="body" idx="1"/>
          </p:nvPr>
        </p:nvSpPr>
        <p:spPr/>
        <p:txBody>
          <a:bodyPr>
            <a:normAutofit/>
          </a:bodyPr>
          <a:lstStyle/>
          <a:p>
            <a:r>
              <a:rPr lang="nl-NL" dirty="0" smtClean="0"/>
              <a:t>Van het filmpje alleen het begin laten zien</a:t>
            </a:r>
          </a:p>
          <a:p>
            <a:endParaRPr lang="nl-NL" dirty="0" smtClean="0"/>
          </a:p>
          <a:p>
            <a:r>
              <a:rPr lang="nl-NL" dirty="0" smtClean="0"/>
              <a:t>Kapitalisme: schaalvergroting, winstmaximalisatie en eeuwige groei</a:t>
            </a:r>
          </a:p>
          <a:p>
            <a:endParaRPr lang="nl-NL" dirty="0" smtClean="0"/>
          </a:p>
          <a:p>
            <a:r>
              <a:rPr lang="nl-NL" dirty="0" smtClean="0"/>
              <a:t>Terug naar een menselijke maat</a:t>
            </a:r>
          </a:p>
          <a:p>
            <a:r>
              <a:rPr lang="nl-NL" dirty="0" smtClean="0"/>
              <a:t>En tegelijkertijd verbonden met elkaar</a:t>
            </a:r>
          </a:p>
          <a:p>
            <a:endParaRPr lang="nl-NL" dirty="0" smtClean="0"/>
          </a:p>
          <a:p>
            <a:endParaRPr lang="nl-NL" dirty="0" smtClean="0"/>
          </a:p>
          <a:p>
            <a:r>
              <a:rPr lang="nl-NL" dirty="0" smtClean="0"/>
              <a:t>Energie</a:t>
            </a:r>
          </a:p>
          <a:p>
            <a:r>
              <a:rPr lang="nl-NL" dirty="0" smtClean="0"/>
              <a:t>Verzekeringen</a:t>
            </a:r>
          </a:p>
          <a:p>
            <a:r>
              <a:rPr lang="nl-NL" dirty="0" smtClean="0"/>
              <a:t>Media: </a:t>
            </a:r>
            <a:r>
              <a:rPr lang="nl-NL" dirty="0" err="1" smtClean="0"/>
              <a:t>youtube</a:t>
            </a:r>
            <a:r>
              <a:rPr lang="nl-NL" dirty="0" smtClean="0"/>
              <a:t>, </a:t>
            </a:r>
            <a:r>
              <a:rPr lang="nl-NL" dirty="0" err="1" smtClean="0"/>
              <a:t>twitter</a:t>
            </a:r>
            <a:endParaRPr lang="nl-NL" dirty="0" smtClean="0"/>
          </a:p>
          <a:p>
            <a:r>
              <a:rPr lang="nl-NL" dirty="0" smtClean="0"/>
              <a:t>Voedsel</a:t>
            </a:r>
          </a:p>
          <a:p>
            <a:r>
              <a:rPr lang="nl-NL" dirty="0" smtClean="0"/>
              <a:t>Geld/handel</a:t>
            </a:r>
          </a:p>
          <a:p>
            <a:pPr marL="0" marR="0" indent="0" algn="l" defTabSz="457200" rtl="0" eaLnBrk="1" fontAlgn="auto" latinLnBrk="0" hangingPunct="1">
              <a:lnSpc>
                <a:spcPct val="100000"/>
              </a:lnSpc>
              <a:spcBef>
                <a:spcPts val="0"/>
              </a:spcBef>
              <a:spcAft>
                <a:spcPts val="0"/>
              </a:spcAft>
              <a:buClrTx/>
              <a:buSzTx/>
              <a:buFontTx/>
              <a:buNone/>
              <a:tabLst/>
              <a:defRPr/>
            </a:pP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A14E1751-8B7F-8244-9062-FE435D2E4C55}" type="slidenum">
              <a:rPr lang="nl-NL" smtClean="0"/>
              <a:pPr/>
              <a:t>59</a:t>
            </a:fld>
            <a:endParaRPr lang="nl-N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52500" y="685800"/>
            <a:ext cx="4953000" cy="3429000"/>
          </a:xfrm>
        </p:spPr>
      </p:sp>
      <p:sp>
        <p:nvSpPr>
          <p:cNvPr id="3" name="Tijdelijke aanduiding voor notities 2"/>
          <p:cNvSpPr>
            <a:spLocks noGrp="1"/>
          </p:cNvSpPr>
          <p:nvPr>
            <p:ph type="body" idx="1"/>
          </p:nvPr>
        </p:nvSpPr>
        <p:spPr/>
        <p:txBody>
          <a:bodyPr>
            <a:normAutofit/>
          </a:bodyPr>
          <a:lstStyle/>
          <a:p>
            <a:r>
              <a:rPr lang="nl-NL" dirty="0" smtClean="0"/>
              <a:t>Alles wordt </a:t>
            </a:r>
            <a:r>
              <a:rPr lang="nl-NL" dirty="0" err="1" smtClean="0"/>
              <a:t>Itunes</a:t>
            </a:r>
            <a:r>
              <a:rPr lang="nl-NL" dirty="0" smtClean="0"/>
              <a:t> </a:t>
            </a:r>
            <a:r>
              <a:rPr lang="nl-NL" dirty="0" err="1" smtClean="0"/>
              <a:t>achtig</a:t>
            </a:r>
            <a:endParaRPr lang="nl-NL" dirty="0"/>
          </a:p>
        </p:txBody>
      </p:sp>
      <p:sp>
        <p:nvSpPr>
          <p:cNvPr id="4" name="Tijdelijke aanduiding voor dianummer 3"/>
          <p:cNvSpPr>
            <a:spLocks noGrp="1"/>
          </p:cNvSpPr>
          <p:nvPr>
            <p:ph type="sldNum" sz="quarter" idx="10"/>
          </p:nvPr>
        </p:nvSpPr>
        <p:spPr/>
        <p:txBody>
          <a:bodyPr/>
          <a:lstStyle/>
          <a:p>
            <a:fld id="{A14E1751-8B7F-8244-9062-FE435D2E4C55}" type="slidenum">
              <a:rPr lang="nl-NL" smtClean="0"/>
              <a:pPr/>
              <a:t>60</a:t>
            </a:fld>
            <a:endParaRPr lang="nl-N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52500" y="685800"/>
            <a:ext cx="4953000" cy="3429000"/>
          </a:xfrm>
        </p:spPr>
      </p:sp>
      <p:sp>
        <p:nvSpPr>
          <p:cNvPr id="3" name="Tijdelijke aanduiding voor notities 2"/>
          <p:cNvSpPr>
            <a:spLocks noGrp="1"/>
          </p:cNvSpPr>
          <p:nvPr>
            <p:ph type="body" idx="1"/>
          </p:nvPr>
        </p:nvSpPr>
        <p:spPr/>
        <p:txBody>
          <a:bodyPr>
            <a:normAutofit/>
          </a:bodyPr>
          <a:lstStyle/>
          <a:p>
            <a:r>
              <a:rPr lang="nl-NL" dirty="0" smtClean="0"/>
              <a:t>We leven in een complexe en dynamische wereld, die Sociaal Ontwerpen en Sociaal Ontwerpend Leren noodzakelijk maakt.</a:t>
            </a:r>
          </a:p>
          <a:p>
            <a:r>
              <a:rPr lang="nl-NL" dirty="0" smtClean="0"/>
              <a:t>Sociaal</a:t>
            </a:r>
            <a:r>
              <a:rPr lang="nl-NL" baseline="0" dirty="0" smtClean="0"/>
              <a:t> Ontwerpend Leren is misschien een inspirerende manier om naar het </a:t>
            </a:r>
            <a:r>
              <a:rPr lang="nl-NL" baseline="0" dirty="0" err="1" smtClean="0"/>
              <a:t>Jenaplan</a:t>
            </a:r>
            <a:r>
              <a:rPr lang="nl-NL" baseline="0" dirty="0" smtClean="0"/>
              <a:t> concept te kijken.</a:t>
            </a:r>
          </a:p>
          <a:p>
            <a:r>
              <a:rPr lang="nl-NL" baseline="0" dirty="0" smtClean="0"/>
              <a:t>In deze lezing en workshop wil ik graag deze twee beelden met jullie tot leven wekken.</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A14E1751-8B7F-8244-9062-FE435D2E4C55}" type="slidenum">
              <a:rPr lang="nl-NL" smtClean="0"/>
              <a:pPr/>
              <a:t>63</a:t>
            </a:fld>
            <a:endParaRPr lang="nl-N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52500" y="685800"/>
            <a:ext cx="4953000" cy="3429000"/>
          </a:xfrm>
        </p:spPr>
      </p:sp>
      <p:sp>
        <p:nvSpPr>
          <p:cNvPr id="3" name="Tijdelijke aanduiding voor notities 2"/>
          <p:cNvSpPr>
            <a:spLocks noGrp="1"/>
          </p:cNvSpPr>
          <p:nvPr>
            <p:ph type="body" idx="1"/>
          </p:nvPr>
        </p:nvSpPr>
        <p:spPr/>
        <p:txBody>
          <a:bodyPr>
            <a:normAutofit/>
          </a:bodyPr>
          <a:lstStyle/>
          <a:p>
            <a:r>
              <a:rPr lang="nl-NL" dirty="0" smtClean="0"/>
              <a:t>We leven in een complexe en dynamische wereld, die Sociaal Ontwerpen en Sociaal Ontwerpend Leren noodzakelijk maakt.</a:t>
            </a:r>
          </a:p>
          <a:p>
            <a:r>
              <a:rPr lang="nl-NL" dirty="0" smtClean="0"/>
              <a:t>Sociaal</a:t>
            </a:r>
            <a:r>
              <a:rPr lang="nl-NL" baseline="0" dirty="0" smtClean="0"/>
              <a:t> Ontwerpend Leren is misschien een inspirerende manier om naar het </a:t>
            </a:r>
            <a:r>
              <a:rPr lang="nl-NL" baseline="0" dirty="0" err="1" smtClean="0"/>
              <a:t>Jenaplan</a:t>
            </a:r>
            <a:r>
              <a:rPr lang="nl-NL" baseline="0" dirty="0" smtClean="0"/>
              <a:t> concept te kijken.</a:t>
            </a:r>
          </a:p>
          <a:p>
            <a:r>
              <a:rPr lang="nl-NL" baseline="0" dirty="0" smtClean="0"/>
              <a:t>In deze lezing en workshop wil ik graag deze twee beelden met jullie tot leven wekken.</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A14E1751-8B7F-8244-9062-FE435D2E4C55}" type="slidenum">
              <a:rPr lang="nl-NL" smtClean="0"/>
              <a:pPr/>
              <a:t>67</a:t>
            </a:fld>
            <a:endParaRPr lang="nl-N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C76D5F1C-F01C-3F45-9FC1-271500880B63}" type="slidenum">
              <a:rPr lang="nl-NL" smtClean="0"/>
              <a:pPr/>
              <a:t>70</a:t>
            </a:fld>
            <a:endParaRPr lang="nl-N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52500" y="685800"/>
            <a:ext cx="4953000" cy="3429000"/>
          </a:xfrm>
        </p:spPr>
      </p:sp>
      <p:sp>
        <p:nvSpPr>
          <p:cNvPr id="3" name="Tijdelijke aanduiding voor notities 2"/>
          <p:cNvSpPr>
            <a:spLocks noGrp="1"/>
          </p:cNvSpPr>
          <p:nvPr>
            <p:ph type="body" idx="1"/>
          </p:nvPr>
        </p:nvSpPr>
        <p:spPr/>
        <p:txBody>
          <a:bodyPr>
            <a:normAutofit/>
          </a:bodyPr>
          <a:lstStyle/>
          <a:p>
            <a:pPr algn="l"/>
            <a:r>
              <a:rPr lang="nl-NL" sz="1200" dirty="0" smtClean="0"/>
              <a:t>gesloten opdracht: geen </a:t>
            </a:r>
          </a:p>
          <a:p>
            <a:pPr algn="l"/>
            <a:r>
              <a:rPr lang="nl-NL" sz="1200" dirty="0" smtClean="0"/>
              <a:t>eigenaarschap, ideeontwikkeling en ontwikkeling van metacognitie</a:t>
            </a:r>
          </a:p>
          <a:p>
            <a:pPr algn="l"/>
            <a:endParaRPr lang="nl-NL" sz="1200" dirty="0" smtClean="0"/>
          </a:p>
          <a:p>
            <a:pPr algn="l"/>
            <a:endParaRPr lang="nl-NL" dirty="0"/>
          </a:p>
        </p:txBody>
      </p:sp>
      <p:sp>
        <p:nvSpPr>
          <p:cNvPr id="4" name="Tijdelijke aanduiding voor dianummer 3"/>
          <p:cNvSpPr>
            <a:spLocks noGrp="1"/>
          </p:cNvSpPr>
          <p:nvPr>
            <p:ph type="sldNum" sz="quarter" idx="10"/>
          </p:nvPr>
        </p:nvSpPr>
        <p:spPr/>
        <p:txBody>
          <a:bodyPr/>
          <a:lstStyle/>
          <a:p>
            <a:fld id="{A14E1751-8B7F-8244-9062-FE435D2E4C55}" type="slidenum">
              <a:rPr lang="nl-NL" smtClean="0"/>
              <a:pPr/>
              <a:t>76</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52500" y="685800"/>
            <a:ext cx="4953000" cy="3429000"/>
          </a:xfrm>
        </p:spPr>
      </p:sp>
      <p:sp>
        <p:nvSpPr>
          <p:cNvPr id="3" name="Tijdelijke aanduiding voor notities 2"/>
          <p:cNvSpPr>
            <a:spLocks noGrp="1"/>
          </p:cNvSpPr>
          <p:nvPr>
            <p:ph type="body" idx="1"/>
          </p:nvPr>
        </p:nvSpPr>
        <p:spPr/>
        <p:txBody>
          <a:bodyPr>
            <a:normAutofit/>
          </a:bodyPr>
          <a:lstStyle/>
          <a:p>
            <a:r>
              <a:rPr lang="nl-NL" dirty="0" err="1" smtClean="0"/>
              <a:t>Mevolution</a:t>
            </a:r>
            <a:r>
              <a:rPr lang="nl-NL" dirty="0" smtClean="0"/>
              <a:t> laten zien</a:t>
            </a:r>
          </a:p>
          <a:p>
            <a:endParaRPr lang="nl-NL" dirty="0" smtClean="0"/>
          </a:p>
          <a:p>
            <a:r>
              <a:rPr lang="nl-NL" dirty="0" smtClean="0"/>
              <a:t>De deelnemers voor zichzelf laten opschrijven wanneer de lezing en de workshop een succes zijn</a:t>
            </a:r>
          </a:p>
          <a:p>
            <a:r>
              <a:rPr lang="nl-NL" dirty="0" smtClean="0"/>
              <a:t>Een paar voorbeelden </a:t>
            </a:r>
            <a:r>
              <a:rPr lang="nl-NL" smtClean="0"/>
              <a:t>terug vragen</a:t>
            </a:r>
            <a:endParaRPr lang="nl-NL"/>
          </a:p>
        </p:txBody>
      </p:sp>
      <p:sp>
        <p:nvSpPr>
          <p:cNvPr id="4" name="Tijdelijke aanduiding voor dianummer 3"/>
          <p:cNvSpPr>
            <a:spLocks noGrp="1"/>
          </p:cNvSpPr>
          <p:nvPr>
            <p:ph type="sldNum" sz="quarter" idx="10"/>
          </p:nvPr>
        </p:nvSpPr>
        <p:spPr/>
        <p:txBody>
          <a:bodyPr/>
          <a:lstStyle/>
          <a:p>
            <a:fld id="{A14E1751-8B7F-8244-9062-FE435D2E4C55}" type="slidenum">
              <a:rPr lang="nl-NL" smtClean="0"/>
              <a:pPr/>
              <a:t>3</a:t>
            </a:fld>
            <a:endParaRPr lang="nl-N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52500" y="685800"/>
            <a:ext cx="4953000" cy="3429000"/>
          </a:xfrm>
        </p:spPr>
      </p:sp>
      <p:sp>
        <p:nvSpPr>
          <p:cNvPr id="3" name="Tijdelijke aanduiding voor notities 2"/>
          <p:cNvSpPr>
            <a:spLocks noGrp="1"/>
          </p:cNvSpPr>
          <p:nvPr>
            <p:ph type="body" idx="1"/>
          </p:nvPr>
        </p:nvSpPr>
        <p:spPr/>
        <p:txBody>
          <a:bodyPr>
            <a:normAutofit/>
          </a:bodyPr>
          <a:lstStyle/>
          <a:p>
            <a:pPr algn="l"/>
            <a:r>
              <a:rPr lang="nl-NL" sz="1200" dirty="0" smtClean="0"/>
              <a:t>gesloten opdracht: geen </a:t>
            </a:r>
          </a:p>
          <a:p>
            <a:pPr algn="l"/>
            <a:r>
              <a:rPr lang="nl-NL" sz="1200" dirty="0" smtClean="0"/>
              <a:t>eigenaarschap, ideeontwikkeling en ontwikkeling van metacognitie</a:t>
            </a:r>
          </a:p>
          <a:p>
            <a:pPr algn="l"/>
            <a:endParaRPr lang="nl-NL" sz="1200" dirty="0" smtClean="0"/>
          </a:p>
          <a:p>
            <a:pPr algn="l"/>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A14E1751-8B7F-8244-9062-FE435D2E4C55}" type="slidenum">
              <a:rPr lang="nl-NL" smtClean="0"/>
              <a:pPr/>
              <a:t>77</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52500" y="685800"/>
            <a:ext cx="4953000" cy="3429000"/>
          </a:xfrm>
        </p:spPr>
      </p:sp>
      <p:sp>
        <p:nvSpPr>
          <p:cNvPr id="3" name="Tijdelijke aanduiding voor notities 2"/>
          <p:cNvSpPr>
            <a:spLocks noGrp="1"/>
          </p:cNvSpPr>
          <p:nvPr>
            <p:ph type="body" idx="1"/>
          </p:nvPr>
        </p:nvSpPr>
        <p:spPr/>
        <p:txBody>
          <a:bodyPr>
            <a:normAutofit/>
          </a:bodyPr>
          <a:lstStyle/>
          <a:p>
            <a:r>
              <a:rPr lang="nl-NL" dirty="0" err="1" smtClean="0"/>
              <a:t>Mevolution</a:t>
            </a:r>
            <a:r>
              <a:rPr lang="nl-NL" dirty="0" smtClean="0"/>
              <a:t> laten zien</a:t>
            </a:r>
          </a:p>
          <a:p>
            <a:endParaRPr lang="nl-NL" dirty="0" smtClean="0"/>
          </a:p>
          <a:p>
            <a:r>
              <a:rPr lang="nl-NL" dirty="0" smtClean="0"/>
              <a:t>De deelnemers voor zichzelf laten opschrijven wanneer de lezing en de workshop een succes zijn</a:t>
            </a:r>
          </a:p>
          <a:p>
            <a:r>
              <a:rPr lang="nl-NL" dirty="0" smtClean="0"/>
              <a:t>Een paar voorbeelden </a:t>
            </a:r>
            <a:r>
              <a:rPr lang="nl-NL" smtClean="0"/>
              <a:t>terug vragen</a:t>
            </a:r>
            <a:endParaRPr lang="nl-NL"/>
          </a:p>
        </p:txBody>
      </p:sp>
      <p:sp>
        <p:nvSpPr>
          <p:cNvPr id="4" name="Tijdelijke aanduiding voor dianummer 3"/>
          <p:cNvSpPr>
            <a:spLocks noGrp="1"/>
          </p:cNvSpPr>
          <p:nvPr>
            <p:ph type="sldNum" sz="quarter" idx="10"/>
          </p:nvPr>
        </p:nvSpPr>
        <p:spPr/>
        <p:txBody>
          <a:bodyPr/>
          <a:lstStyle/>
          <a:p>
            <a:fld id="{A14E1751-8B7F-8244-9062-FE435D2E4C55}" type="slidenum">
              <a:rPr lang="nl-NL" smtClean="0"/>
              <a:pPr/>
              <a:t>5</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52500" y="685800"/>
            <a:ext cx="4953000" cy="3429000"/>
          </a:xfrm>
        </p:spPr>
      </p:sp>
      <p:sp>
        <p:nvSpPr>
          <p:cNvPr id="3" name="Tijdelijke aanduiding voor notities 2"/>
          <p:cNvSpPr>
            <a:spLocks noGrp="1"/>
          </p:cNvSpPr>
          <p:nvPr>
            <p:ph type="body" idx="1"/>
          </p:nvPr>
        </p:nvSpPr>
        <p:spPr/>
        <p:txBody>
          <a:bodyPr>
            <a:normAutofit/>
          </a:bodyPr>
          <a:lstStyle/>
          <a:p>
            <a:r>
              <a:rPr lang="nl-NL" dirty="0" err="1" smtClean="0"/>
              <a:t>Mevolution</a:t>
            </a:r>
            <a:r>
              <a:rPr lang="nl-NL" dirty="0" smtClean="0"/>
              <a:t> laten zien</a:t>
            </a:r>
          </a:p>
          <a:p>
            <a:endParaRPr lang="nl-NL" dirty="0" smtClean="0"/>
          </a:p>
          <a:p>
            <a:r>
              <a:rPr lang="nl-NL" dirty="0" smtClean="0"/>
              <a:t>De deelnemers voor zichzelf laten opschrijven wanneer de lezing en de workshop een succes zijn</a:t>
            </a:r>
          </a:p>
          <a:p>
            <a:r>
              <a:rPr lang="nl-NL" dirty="0" smtClean="0"/>
              <a:t>Een paar voorbeelden </a:t>
            </a:r>
            <a:r>
              <a:rPr lang="nl-NL" smtClean="0"/>
              <a:t>terug vragen</a:t>
            </a:r>
            <a:endParaRPr lang="nl-NL"/>
          </a:p>
        </p:txBody>
      </p:sp>
      <p:sp>
        <p:nvSpPr>
          <p:cNvPr id="4" name="Tijdelijke aanduiding voor dianummer 3"/>
          <p:cNvSpPr>
            <a:spLocks noGrp="1"/>
          </p:cNvSpPr>
          <p:nvPr>
            <p:ph type="sldNum" sz="quarter" idx="10"/>
          </p:nvPr>
        </p:nvSpPr>
        <p:spPr/>
        <p:txBody>
          <a:bodyPr/>
          <a:lstStyle/>
          <a:p>
            <a:fld id="{A14E1751-8B7F-8244-9062-FE435D2E4C55}" type="slidenum">
              <a:rPr lang="nl-NL" smtClean="0"/>
              <a:pPr/>
              <a:t>6</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52500" y="685800"/>
            <a:ext cx="4953000" cy="3429000"/>
          </a:xfrm>
        </p:spPr>
      </p:sp>
      <p:sp>
        <p:nvSpPr>
          <p:cNvPr id="3" name="Tijdelijke aanduiding voor notities 2"/>
          <p:cNvSpPr>
            <a:spLocks noGrp="1"/>
          </p:cNvSpPr>
          <p:nvPr>
            <p:ph type="body" idx="1"/>
          </p:nvPr>
        </p:nvSpPr>
        <p:spPr/>
        <p:txBody>
          <a:bodyPr>
            <a:normAutofit/>
          </a:bodyPr>
          <a:lstStyle/>
          <a:p>
            <a:r>
              <a:rPr lang="nl-NL" dirty="0" err="1" smtClean="0"/>
              <a:t>Mevolution</a:t>
            </a:r>
            <a:r>
              <a:rPr lang="nl-NL" dirty="0" smtClean="0"/>
              <a:t> laten zien</a:t>
            </a:r>
          </a:p>
          <a:p>
            <a:endParaRPr lang="nl-NL" dirty="0" smtClean="0"/>
          </a:p>
          <a:p>
            <a:r>
              <a:rPr lang="nl-NL" dirty="0" smtClean="0"/>
              <a:t>De deelnemers voor zichzelf laten opschrijven wanneer de lezing en de workshop een succes zijn</a:t>
            </a:r>
          </a:p>
          <a:p>
            <a:r>
              <a:rPr lang="nl-NL" dirty="0" smtClean="0"/>
              <a:t>Een paar voorbeelden </a:t>
            </a:r>
            <a:r>
              <a:rPr lang="nl-NL" smtClean="0"/>
              <a:t>terug vragen</a:t>
            </a:r>
            <a:endParaRPr lang="nl-NL"/>
          </a:p>
        </p:txBody>
      </p:sp>
      <p:sp>
        <p:nvSpPr>
          <p:cNvPr id="4" name="Tijdelijke aanduiding voor dianummer 3"/>
          <p:cNvSpPr>
            <a:spLocks noGrp="1"/>
          </p:cNvSpPr>
          <p:nvPr>
            <p:ph type="sldNum" sz="quarter" idx="10"/>
          </p:nvPr>
        </p:nvSpPr>
        <p:spPr/>
        <p:txBody>
          <a:bodyPr/>
          <a:lstStyle/>
          <a:p>
            <a:fld id="{A14E1751-8B7F-8244-9062-FE435D2E4C55}" type="slidenum">
              <a:rPr lang="nl-NL" smtClean="0"/>
              <a:pPr/>
              <a:t>7</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52500" y="685800"/>
            <a:ext cx="4953000" cy="3429000"/>
          </a:xfrm>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14E1751-8B7F-8244-9062-FE435D2E4C55}" type="slidenum">
              <a:rPr lang="nl-NL" smtClean="0"/>
              <a:pPr/>
              <a:t>11</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52500" y="685800"/>
            <a:ext cx="4953000" cy="3429000"/>
          </a:xfrm>
        </p:spPr>
      </p:sp>
      <p:sp>
        <p:nvSpPr>
          <p:cNvPr id="3" name="Tijdelijke aanduiding voor notities 2"/>
          <p:cNvSpPr>
            <a:spLocks noGrp="1"/>
          </p:cNvSpPr>
          <p:nvPr>
            <p:ph type="body" idx="1"/>
          </p:nvPr>
        </p:nvSpPr>
        <p:spPr/>
        <p:txBody>
          <a:bodyPr>
            <a:normAutofit/>
          </a:bodyPr>
          <a:lstStyle/>
          <a:p>
            <a:r>
              <a:rPr lang="nl-NL" dirty="0" smtClean="0"/>
              <a:t>We leven in een complexe en dynamische wereld, die Sociaal Ontwerpen en Sociaal Ontwerpend Leren noodzakelijk maakt.</a:t>
            </a:r>
          </a:p>
          <a:p>
            <a:endParaRPr lang="nl-NL" dirty="0"/>
          </a:p>
        </p:txBody>
      </p:sp>
      <p:sp>
        <p:nvSpPr>
          <p:cNvPr id="4" name="Tijdelijke aanduiding voor dianummer 3"/>
          <p:cNvSpPr>
            <a:spLocks noGrp="1"/>
          </p:cNvSpPr>
          <p:nvPr>
            <p:ph type="sldNum" sz="quarter" idx="10"/>
          </p:nvPr>
        </p:nvSpPr>
        <p:spPr/>
        <p:txBody>
          <a:bodyPr/>
          <a:lstStyle/>
          <a:p>
            <a:fld id="{A14E1751-8B7F-8244-9062-FE435D2E4C55}" type="slidenum">
              <a:rPr lang="nl-NL" smtClean="0"/>
              <a:pPr/>
              <a:t>18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52500" y="685800"/>
            <a:ext cx="4953000" cy="3429000"/>
          </a:xfrm>
        </p:spPr>
      </p:sp>
      <p:sp>
        <p:nvSpPr>
          <p:cNvPr id="3" name="Tijdelijke aanduiding voor notities 2"/>
          <p:cNvSpPr>
            <a:spLocks noGrp="1"/>
          </p:cNvSpPr>
          <p:nvPr>
            <p:ph type="body" idx="1"/>
          </p:nvPr>
        </p:nvSpPr>
        <p:spPr/>
        <p:txBody>
          <a:bodyPr>
            <a:normAutofit/>
          </a:bodyPr>
          <a:lstStyle/>
          <a:p>
            <a:r>
              <a:rPr lang="nl-NL" dirty="0" smtClean="0"/>
              <a:t>Grip op ons bestaan, </a:t>
            </a:r>
          </a:p>
          <a:p>
            <a:r>
              <a:rPr lang="nl-NL" dirty="0" smtClean="0"/>
              <a:t>magisch denken uitbannen</a:t>
            </a:r>
          </a:p>
          <a:p>
            <a:endParaRPr lang="nl-NL" dirty="0"/>
          </a:p>
        </p:txBody>
      </p:sp>
      <p:sp>
        <p:nvSpPr>
          <p:cNvPr id="4" name="Tijdelijke aanduiding voor dianummer 3"/>
          <p:cNvSpPr>
            <a:spLocks noGrp="1"/>
          </p:cNvSpPr>
          <p:nvPr>
            <p:ph type="sldNum" sz="quarter" idx="10"/>
          </p:nvPr>
        </p:nvSpPr>
        <p:spPr/>
        <p:txBody>
          <a:bodyPr/>
          <a:lstStyle/>
          <a:p>
            <a:fld id="{A14E1751-8B7F-8244-9062-FE435D2E4C55}" type="slidenum">
              <a:rPr lang="nl-NL" smtClean="0"/>
              <a:pPr/>
              <a:t>19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30"/>
            <a:ext cx="8420100" cy="1470025"/>
          </a:xfrm>
        </p:spPr>
        <p:txBody>
          <a:bodyPr/>
          <a:lstStyle/>
          <a:p>
            <a:r>
              <a:rPr lang="nl-NL" smtClean="0"/>
              <a:t>Titelstijl van model bewerken</a:t>
            </a:r>
            <a:endParaRPr lang="nl-NL"/>
          </a:p>
        </p:txBody>
      </p:sp>
      <p:sp>
        <p:nvSpPr>
          <p:cNvPr id="3" name="Subtitel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270F10DB-524F-6143-9483-B0828E790871}" type="datetimeFigureOut">
              <a:rPr lang="nl-NL" smtClean="0"/>
              <a:pPr/>
              <a:t>06-12-16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421E9C3-7923-3545-B192-31A9AB622720}"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70F10DB-524F-6143-9483-B0828E790871}" type="datetimeFigureOut">
              <a:rPr lang="nl-NL" smtClean="0"/>
              <a:pPr/>
              <a:t>06-12-16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421E9C3-7923-3545-B192-31A9AB622720}"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181850" y="274643"/>
            <a:ext cx="2228850" cy="5851525"/>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495300" y="274643"/>
            <a:ext cx="652145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70F10DB-524F-6143-9483-B0828E790871}" type="datetimeFigureOut">
              <a:rPr lang="nl-NL" smtClean="0"/>
              <a:pPr/>
              <a:t>06-12-16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421E9C3-7923-3545-B192-31A9AB622720}"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70F10DB-524F-6143-9483-B0828E790871}" type="datetimeFigureOut">
              <a:rPr lang="nl-NL" smtClean="0"/>
              <a:pPr/>
              <a:t>06-12-16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421E9C3-7923-3545-B192-31A9AB622720}"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82507" y="4406905"/>
            <a:ext cx="8420100" cy="1362075"/>
          </a:xfrm>
        </p:spPr>
        <p:txBody>
          <a:bodyPr anchor="t"/>
          <a:lstStyle>
            <a:lvl1pPr algn="l">
              <a:defRPr sz="40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782507"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p:txBody>
          <a:bodyPr/>
          <a:lstStyle/>
          <a:p>
            <a:fld id="{270F10DB-524F-6143-9483-B0828E790871}" type="datetimeFigureOut">
              <a:rPr lang="nl-NL" smtClean="0"/>
              <a:pPr/>
              <a:t>06-12-16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421E9C3-7923-3545-B192-31A9AB622720}"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495301"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503555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270F10DB-524F-6143-9483-B0828E790871}" type="datetimeFigureOut">
              <a:rPr lang="nl-NL" smtClean="0"/>
              <a:pPr/>
              <a:t>06-12-16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421E9C3-7923-3545-B192-31A9AB622720}"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495301"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9530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5032113"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270F10DB-524F-6143-9483-B0828E790871}" type="datetimeFigureOut">
              <a:rPr lang="nl-NL" smtClean="0"/>
              <a:pPr/>
              <a:t>06-12-16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F421E9C3-7923-3545-B192-31A9AB622720}"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datum 2"/>
          <p:cNvSpPr>
            <a:spLocks noGrp="1"/>
          </p:cNvSpPr>
          <p:nvPr>
            <p:ph type="dt" sz="half" idx="10"/>
          </p:nvPr>
        </p:nvSpPr>
        <p:spPr/>
        <p:txBody>
          <a:bodyPr/>
          <a:lstStyle/>
          <a:p>
            <a:fld id="{270F10DB-524F-6143-9483-B0828E790871}" type="datetimeFigureOut">
              <a:rPr lang="nl-NL" smtClean="0"/>
              <a:pPr/>
              <a:t>06-12-16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F421E9C3-7923-3545-B192-31A9AB622720}"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70F10DB-524F-6143-9483-B0828E790871}" type="datetimeFigureOut">
              <a:rPr lang="nl-NL" smtClean="0"/>
              <a:pPr/>
              <a:t>06-12-16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F421E9C3-7923-3545-B192-31A9AB622720}"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006" cy="1162050"/>
          </a:xfrm>
        </p:spPr>
        <p:txBody>
          <a:bodyPr anchor="b"/>
          <a:lstStyle>
            <a:lvl1pPr algn="l">
              <a:defRPr sz="2000" b="1"/>
            </a:lvl1pPr>
          </a:lstStyle>
          <a:p>
            <a:r>
              <a:rPr lang="nl-NL" smtClean="0"/>
              <a:t>Titelstijl van model bewerken</a:t>
            </a:r>
            <a:endParaRPr lang="nl-NL"/>
          </a:p>
        </p:txBody>
      </p:sp>
      <p:sp>
        <p:nvSpPr>
          <p:cNvPr id="3" name="Tijdelijke aanduiding voor inhoud 2"/>
          <p:cNvSpPr>
            <a:spLocks noGrp="1"/>
          </p:cNvSpPr>
          <p:nvPr>
            <p:ph idx="1"/>
          </p:nvPr>
        </p:nvSpPr>
        <p:spPr>
          <a:xfrm>
            <a:off x="3872972" y="27305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270F10DB-524F-6143-9483-B0828E790871}" type="datetimeFigureOut">
              <a:rPr lang="nl-NL" smtClean="0"/>
              <a:pPr/>
              <a:t>06-12-16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421E9C3-7923-3545-B192-31A9AB622720}"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941645" y="4800600"/>
            <a:ext cx="5943600" cy="566738"/>
          </a:xfrm>
        </p:spPr>
        <p:txBody>
          <a:bodyPr anchor="b"/>
          <a:lstStyle>
            <a:lvl1pPr algn="l">
              <a:defRPr sz="20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270F10DB-524F-6143-9483-B0828E790871}" type="datetimeFigureOut">
              <a:rPr lang="nl-NL" smtClean="0"/>
              <a:pPr/>
              <a:t>06-12-16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421E9C3-7923-3545-B192-31A9AB622720}"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Titelstijl van model bewerken</a:t>
            </a:r>
            <a:endParaRPr lang="nl-NL"/>
          </a:p>
        </p:txBody>
      </p:sp>
      <p:sp>
        <p:nvSpPr>
          <p:cNvPr id="3" name="Tijdelijke aanduiding voor tekst 2"/>
          <p:cNvSpPr>
            <a:spLocks noGrp="1"/>
          </p:cNvSpPr>
          <p:nvPr>
            <p:ph type="body" idx="1"/>
          </p:nvPr>
        </p:nvSpPr>
        <p:spPr>
          <a:xfrm>
            <a:off x="495300" y="1600205"/>
            <a:ext cx="8915400" cy="4525963"/>
          </a:xfrm>
          <a:prstGeom prst="rect">
            <a:avLst/>
          </a:prstGeom>
        </p:spPr>
        <p:txBody>
          <a:bodyPr vert="horz" lIns="91440" tIns="45720" rIns="91440" bIns="45720" rtlCol="0">
            <a:normAutofit/>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2"/>
          </p:nvPr>
        </p:nvSpPr>
        <p:spPr>
          <a:xfrm>
            <a:off x="495301" y="635635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0F10DB-524F-6143-9483-B0828E790871}" type="datetimeFigureOut">
              <a:rPr lang="nl-NL" smtClean="0"/>
              <a:pPr/>
              <a:t>06-12-16</a:t>
            </a:fld>
            <a:endParaRPr lang="nl-NL"/>
          </a:p>
        </p:txBody>
      </p:sp>
      <p:sp>
        <p:nvSpPr>
          <p:cNvPr id="5" name="Tijdelijke aanduiding voor voettekst 4"/>
          <p:cNvSpPr>
            <a:spLocks noGrp="1"/>
          </p:cNvSpPr>
          <p:nvPr>
            <p:ph type="ftr" sz="quarter" idx="3"/>
          </p:nvPr>
        </p:nvSpPr>
        <p:spPr>
          <a:xfrm>
            <a:off x="3384550" y="635635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7099300" y="635635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21E9C3-7923-3545-B192-31A9AB622720}"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eg"/><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eg"/><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jpeg"/><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jpeg"/></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 Id="rId3" Type="http://schemas.openxmlformats.org/officeDocument/2006/relationships/image" Target="../media/image44.jpeg"/></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 Id="rId3" Type="http://schemas.openxmlformats.org/officeDocument/2006/relationships/image" Target="../media/image39.jpeg"/></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eg"/><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hyperlink" Target="http://www.youtube.com/watch?v=zqNTltOGh5c" TargetMode="External"/><Relationship Id="rId6"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9.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eg"/></Relationships>
</file>

<file path=ppt/slides/_rels/slide55.xml.rels><?xml version="1.0" encoding="UTF-8" standalone="yes"?>
<Relationships xmlns="http://schemas.openxmlformats.org/package/2006/relationships"><Relationship Id="rId3" Type="http://schemas.openxmlformats.org/officeDocument/2006/relationships/image" Target="../media/image54.gif"/><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image" Target="../media/image53.jpeg"/></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jpeg"/><Relationship Id="rId5" Type="http://schemas.openxmlformats.org/officeDocument/2006/relationships/hyperlink" Target="http://tegenlicht.vpro.nl/afleveringen/2006-2007/afval-is-voedsel-deel-1.html" TargetMode="External"/><Relationship Id="rId6" Type="http://schemas.openxmlformats.org/officeDocument/2006/relationships/hyperlink" Target="http://tegenlicht.vpro.nl/afleveringen/2007-2008/het-nieuwe-ondernemen/afval-is-voedsel-deel-2.html" TargetMode="External"/><Relationship Id="rId7" Type="http://schemas.openxmlformats.org/officeDocument/2006/relationships/hyperlink" Target="http://www.oatshoes.com/" TargetMode="External"/><Relationship Id="rId8"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jpeg"/><Relationship Id="rId3"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image" Target="../media/image58.jpeg"/><Relationship Id="rId4" Type="http://schemas.openxmlformats.org/officeDocument/2006/relationships/hyperlink" Target="http://www.schooltv.nl/beeldbank/clip/20050725_transport01" TargetMode="External"/><Relationship Id="rId5" Type="http://schemas.openxmlformats.org/officeDocument/2006/relationships/hyperlink" Target="http://www.youtube.com/watch?v=8aghzpO_UZE" TargetMode="External"/><Relationship Id="rId6"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9.xml.rels><?xml version="1.0" encoding="UTF-8" standalone="yes"?>
<Relationships xmlns="http://schemas.openxmlformats.org/package/2006/relationships"><Relationship Id="rId3" Type="http://schemas.openxmlformats.org/officeDocument/2006/relationships/hyperlink" Target="http://www.uitzendinggemist.nl/afleveringen/1294724" TargetMode="External"/><Relationship Id="rId4" Type="http://schemas.openxmlformats.org/officeDocument/2006/relationships/image" Target="../media/image59.png"/><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2.png"/><Relationship Id="rId3" Type="http://schemas.openxmlformats.org/officeDocument/2006/relationships/image" Target="../media/image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9.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9.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8.jpe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66.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jpeg"/></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70.png"/><Relationship Id="rId1" Type="http://schemas.microsoft.com/office/2007/relationships/media" Target="file://localhost/Users/tom/Desktop/desktop%202/desktop/mevolution%20the%20APP/131128%20TagME%20promo.mov" TargetMode="External"/><Relationship Id="rId2" Type="http://schemas.openxmlformats.org/officeDocument/2006/relationships/video" Target="file://localhost/Users/tom/Desktop/desktop%202/desktop/mevolution%20the%20APP/131128%20TagME%20promo.mov"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71.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72.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3.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4.jpeg"/><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5.jpeg"/><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484423" y="2226065"/>
            <a:ext cx="9042211" cy="4524315"/>
          </a:xfrm>
          <a:prstGeom prst="rect">
            <a:avLst/>
          </a:prstGeom>
          <a:noFill/>
        </p:spPr>
        <p:txBody>
          <a:bodyPr wrap="square" rtlCol="0">
            <a:spAutoFit/>
          </a:bodyPr>
          <a:lstStyle/>
          <a:p>
            <a:pPr algn="ctr"/>
            <a:r>
              <a:rPr lang="nl-NL" sz="2400" b="1" dirty="0" smtClean="0"/>
              <a:t>WAT </a:t>
            </a:r>
            <a:r>
              <a:rPr lang="nl-NL" sz="2400" dirty="0" smtClean="0"/>
              <a:t>wordt er bedoeld met het begrip "de </a:t>
            </a:r>
            <a:r>
              <a:rPr lang="nl-NL" sz="2400" dirty="0" err="1" smtClean="0"/>
              <a:t>reflective</a:t>
            </a:r>
            <a:r>
              <a:rPr lang="nl-NL" sz="2400" dirty="0" smtClean="0"/>
              <a:t> professional" en </a:t>
            </a:r>
            <a:r>
              <a:rPr lang="nl-NL" sz="2400" b="1" dirty="0" smtClean="0"/>
              <a:t>WAAROM </a:t>
            </a:r>
            <a:r>
              <a:rPr lang="nl-NL" sz="2400" dirty="0" smtClean="0"/>
              <a:t>zou je in deze tijd moeten opleiden tot dit profiel?</a:t>
            </a:r>
          </a:p>
          <a:p>
            <a:pPr algn="ctr"/>
            <a:r>
              <a:rPr lang="nl-NL" sz="2400" dirty="0" smtClean="0"/>
              <a:t> </a:t>
            </a:r>
          </a:p>
          <a:p>
            <a:pPr algn="ctr"/>
            <a:r>
              <a:rPr lang="nl-NL" sz="2400" dirty="0" smtClean="0"/>
              <a:t>een reflectie op de 6 </a:t>
            </a:r>
            <a:r>
              <a:rPr lang="nl-NL" sz="2400" dirty="0" err="1" smtClean="0"/>
              <a:t>RP-competenties</a:t>
            </a:r>
            <a:r>
              <a:rPr lang="nl-NL" sz="2400" dirty="0" smtClean="0"/>
              <a:t> en de 3 loops </a:t>
            </a:r>
          </a:p>
          <a:p>
            <a:pPr algn="ctr"/>
            <a:r>
              <a:rPr lang="nl-NL" sz="2400" dirty="0" smtClean="0"/>
              <a:t>vanuit mijn visie op </a:t>
            </a:r>
          </a:p>
          <a:p>
            <a:pPr algn="ctr"/>
            <a:r>
              <a:rPr lang="nl-NL" sz="2400" dirty="0" smtClean="0"/>
              <a:t>het Sociale </a:t>
            </a:r>
            <a:r>
              <a:rPr lang="nl-NL" sz="2400" dirty="0" smtClean="0">
                <a:latin typeface="Calibri (Hoofdtekst)"/>
                <a:cs typeface="Calibri (Hoofdtekst)"/>
              </a:rPr>
              <a:t>Ontwerpproces</a:t>
            </a:r>
            <a:r>
              <a:rPr lang="nl-NL" sz="2400" dirty="0" smtClean="0"/>
              <a:t> en op Sociaal Ontwerpend Leren</a:t>
            </a:r>
          </a:p>
          <a:p>
            <a:pPr algn="ctr"/>
            <a:endParaRPr lang="nl-NL" sz="2400" dirty="0" smtClean="0">
              <a:latin typeface="ScalaSansLF-Bold"/>
              <a:cs typeface="ScalaSansLF-Bold"/>
            </a:endParaRPr>
          </a:p>
          <a:p>
            <a:pPr algn="ctr"/>
            <a:r>
              <a:rPr lang="nl-NL" sz="2400" b="1" dirty="0" smtClean="0">
                <a:latin typeface="ScalaSansLF-Bold"/>
                <a:cs typeface="ScalaSansLF-Bold"/>
              </a:rPr>
              <a:t>DOEL:</a:t>
            </a:r>
          </a:p>
          <a:p>
            <a:pPr algn="ctr"/>
            <a:r>
              <a:rPr lang="nl-NL" sz="2400" dirty="0" smtClean="0">
                <a:latin typeface="ScalaSansLF-Regular"/>
                <a:cs typeface="ScalaSansLF-Regular"/>
              </a:rPr>
              <a:t>Eventueel komen tot aanvullende ontwerpcriteria voor </a:t>
            </a:r>
          </a:p>
          <a:p>
            <a:pPr algn="ctr"/>
            <a:r>
              <a:rPr lang="nl-NL" sz="2400" dirty="0" smtClean="0">
                <a:latin typeface="ScalaSansLF-Regular"/>
                <a:cs typeface="ScalaSansLF-Regular"/>
              </a:rPr>
              <a:t>de opleiding tot docent binnen het </a:t>
            </a:r>
            <a:r>
              <a:rPr lang="nl-NL" sz="2400" dirty="0" err="1" smtClean="0">
                <a:latin typeface="ScalaSansLF-Regular"/>
                <a:cs typeface="ScalaSansLF-Regular"/>
              </a:rPr>
              <a:t>Honours-programma</a:t>
            </a:r>
            <a:endParaRPr lang="nl-NL" sz="2400" dirty="0" smtClean="0">
              <a:latin typeface="ScalaSansLF-Regular"/>
              <a:cs typeface="ScalaSansLF-Regular"/>
            </a:endParaRPr>
          </a:p>
          <a:p>
            <a:endParaRPr lang="nl-NL" sz="2400" dirty="0" smtClean="0">
              <a:latin typeface="ScalaSansLF-Bold"/>
              <a:cs typeface="ScalaSansLF-Bold"/>
            </a:endParaRPr>
          </a:p>
          <a:p>
            <a:endParaRPr lang="nl-NL" sz="2400" dirty="0">
              <a:latin typeface="ScalaSansLF-Bold"/>
              <a:cs typeface="ScalaSansLF-Bold"/>
            </a:endParaRPr>
          </a:p>
        </p:txBody>
      </p:sp>
      <p:pic>
        <p:nvPicPr>
          <p:cNvPr id="4" name="Afbeelding 3" descr="DNR [13-741] Mevolution A5 Tagme.pd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1657" y="6607019"/>
            <a:ext cx="9933914" cy="259562"/>
          </a:xfrm>
          <a:prstGeom prst="rect">
            <a:avLst/>
          </a:prstGeom>
        </p:spPr>
      </p:pic>
      <p:pic>
        <p:nvPicPr>
          <p:cNvPr id="5" name="Afbeelding 4" descr="MeVOLUTION logo en slogan en cc.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52601" y="502155"/>
            <a:ext cx="5982746" cy="144574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12 vermogens voor sociaal ontwerpenA4.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0806" y="-1"/>
            <a:ext cx="5248805" cy="6858001"/>
          </a:xfrm>
          <a:prstGeom prst="rect">
            <a:avLst/>
          </a:prstGeom>
        </p:spPr>
      </p:pic>
      <p:sp>
        <p:nvSpPr>
          <p:cNvPr id="4" name="Tekstvak 3"/>
          <p:cNvSpPr txBox="1"/>
          <p:nvPr/>
        </p:nvSpPr>
        <p:spPr>
          <a:xfrm>
            <a:off x="6244668" y="419713"/>
            <a:ext cx="3528139" cy="6186310"/>
          </a:xfrm>
          <a:prstGeom prst="rect">
            <a:avLst/>
          </a:prstGeom>
          <a:noFill/>
        </p:spPr>
        <p:txBody>
          <a:bodyPr wrap="square" rtlCol="0">
            <a:spAutoFit/>
          </a:bodyPr>
          <a:lstStyle/>
          <a:p>
            <a:r>
              <a:rPr lang="nl-NL" dirty="0" smtClean="0"/>
              <a:t>Kinderen leren om deze vermogens in te zetten In hun eigen omgeving…</a:t>
            </a:r>
          </a:p>
          <a:p>
            <a:endParaRPr lang="nl-NL" dirty="0" smtClean="0"/>
          </a:p>
          <a:p>
            <a:r>
              <a:rPr lang="nl-NL" dirty="0" smtClean="0"/>
              <a:t>De </a:t>
            </a:r>
            <a:r>
              <a:rPr lang="nl-NL" dirty="0" err="1" smtClean="0"/>
              <a:t>Reflective</a:t>
            </a:r>
            <a:r>
              <a:rPr lang="nl-NL" dirty="0" smtClean="0"/>
              <a:t> Professional</a:t>
            </a:r>
          </a:p>
          <a:p>
            <a:r>
              <a:rPr lang="nl-NL" dirty="0" smtClean="0"/>
              <a:t>is in staat om deze vermogens in te zetten in een complexe multidisciplinaire en multiculturele omgeving.</a:t>
            </a:r>
          </a:p>
          <a:p>
            <a:endParaRPr lang="nl-NL" dirty="0" smtClean="0"/>
          </a:p>
          <a:p>
            <a:endParaRPr lang="nl-NL" dirty="0" smtClean="0"/>
          </a:p>
          <a:p>
            <a:r>
              <a:rPr lang="nl-NL" b="1" dirty="0" smtClean="0"/>
              <a:t>4. Methodologische kwaliteit en wetenschappelijke attitude</a:t>
            </a:r>
            <a:endParaRPr lang="en-US" dirty="0" smtClean="0"/>
          </a:p>
          <a:p>
            <a:r>
              <a:rPr lang="nl-NL" dirty="0" smtClean="0"/>
              <a:t> </a:t>
            </a:r>
            <a:endParaRPr lang="en-US" dirty="0" smtClean="0"/>
          </a:p>
          <a:p>
            <a:r>
              <a:rPr lang="nl-NL" dirty="0" smtClean="0"/>
              <a:t>(…)voortdurend de gebruikte strategieën te evalueren. (…)</a:t>
            </a:r>
          </a:p>
          <a:p>
            <a:r>
              <a:rPr lang="nl-NL" dirty="0" smtClean="0"/>
              <a:t>sterk </a:t>
            </a:r>
            <a:r>
              <a:rPr lang="nl-NL" dirty="0" err="1" smtClean="0"/>
              <a:t>analytisch-intellectueel</a:t>
            </a:r>
            <a:r>
              <a:rPr lang="nl-NL" dirty="0" smtClean="0"/>
              <a:t> vermogen en interesse in theoretische verdieping, om te komen tot nieuwe professionele en maatschappelijke ontwikkelingen. (…)</a:t>
            </a:r>
            <a:endParaRPr lang="nl-NL"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kinderen leren sociaal ontwerpen A4 nieuw.ps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8625" y="-42994"/>
            <a:ext cx="5087074" cy="6642228"/>
          </a:xfrm>
          <a:prstGeom prst="rect">
            <a:avLst/>
          </a:prstGeom>
        </p:spPr>
      </p:pic>
      <p:pic>
        <p:nvPicPr>
          <p:cNvPr id="3" name="Afbeelding 2" descr="DNR [13-741] Mevolution A5 Tagme.pd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1657" y="6607019"/>
            <a:ext cx="9933914" cy="2595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kinderen leren sociaal ontwerpen A4 nieuw.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19590"/>
            <a:ext cx="9906000" cy="6129403"/>
          </a:xfrm>
          <a:prstGeom prst="rect">
            <a:avLst/>
          </a:prstGeom>
        </p:spPr>
      </p:pic>
      <p:pic>
        <p:nvPicPr>
          <p:cNvPr id="3" name="Afbeelding 2" descr="DNR [13-741] Mevolution A5 Tagme.pd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1657" y="6607019"/>
            <a:ext cx="9933914" cy="2595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kinderen leren sociaal ontwerpen A4 nieuw.psd"/>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 y="802500"/>
            <a:ext cx="9908629" cy="5387574"/>
          </a:xfrm>
          <a:prstGeom prst="rect">
            <a:avLst/>
          </a:prstGeom>
        </p:spPr>
      </p:pic>
      <p:pic>
        <p:nvPicPr>
          <p:cNvPr id="3" name="Afbeelding 2" descr="DNR [13-741] Mevolution A5 Tagme.pd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1657" y="6607019"/>
            <a:ext cx="9933914" cy="2595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kinderen leren sociaal ontwerpen A4 nieuw.psd"/>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 y="470373"/>
            <a:ext cx="9895809" cy="5898445"/>
          </a:xfrm>
          <a:prstGeom prst="rect">
            <a:avLst/>
          </a:prstGeom>
        </p:spPr>
      </p:pic>
      <p:pic>
        <p:nvPicPr>
          <p:cNvPr id="3" name="Afbeelding 2" descr="DNR [13-741] Mevolution A5 Tagme.pd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1657" y="6607019"/>
            <a:ext cx="9933914" cy="2595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kinderen leren sociaal ontwerpen A4 nieuw.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45232" y="1"/>
            <a:ext cx="5060107" cy="6607018"/>
          </a:xfrm>
          <a:prstGeom prst="rect">
            <a:avLst/>
          </a:prstGeom>
        </p:spPr>
      </p:pic>
      <p:pic>
        <p:nvPicPr>
          <p:cNvPr id="3" name="Afbeelding 2" descr="DNR [13-741] Mevolution A5 Tagme.pd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1657" y="6607019"/>
            <a:ext cx="9933914" cy="2595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DNR [13-741] Mevolution A5 Tagme.pd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1657" y="6607019"/>
            <a:ext cx="9933914" cy="259562"/>
          </a:xfrm>
          <a:prstGeom prst="rect">
            <a:avLst/>
          </a:prstGeom>
        </p:spPr>
      </p:pic>
      <p:sp>
        <p:nvSpPr>
          <p:cNvPr id="5" name="Tekstvak 4"/>
          <p:cNvSpPr txBox="1"/>
          <p:nvPr/>
        </p:nvSpPr>
        <p:spPr>
          <a:xfrm>
            <a:off x="5177006" y="527484"/>
            <a:ext cx="4477410" cy="5632312"/>
          </a:xfrm>
          <a:prstGeom prst="rect">
            <a:avLst/>
          </a:prstGeom>
          <a:noFill/>
        </p:spPr>
        <p:txBody>
          <a:bodyPr wrap="square" rtlCol="0">
            <a:spAutoFit/>
          </a:bodyPr>
          <a:lstStyle/>
          <a:p>
            <a:r>
              <a:rPr lang="nl-NL" b="1" dirty="0" smtClean="0"/>
              <a:t>1. Vakinhoudelijk grensoverstijgend </a:t>
            </a:r>
            <a:endParaRPr lang="en-US" dirty="0" smtClean="0"/>
          </a:p>
          <a:p>
            <a:r>
              <a:rPr lang="nl-NL" dirty="0" smtClean="0"/>
              <a:t>(…)Vermogen om kennis </a:t>
            </a:r>
            <a:r>
              <a:rPr lang="nl-NL" b="1" dirty="0" smtClean="0">
                <a:solidFill>
                  <a:srgbClr val="078600"/>
                </a:solidFill>
              </a:rPr>
              <a:t>creatief</a:t>
            </a:r>
            <a:r>
              <a:rPr lang="nl-NL" dirty="0" smtClean="0">
                <a:solidFill>
                  <a:srgbClr val="078600"/>
                </a:solidFill>
              </a:rPr>
              <a:t> </a:t>
            </a:r>
            <a:r>
              <a:rPr lang="nl-NL" dirty="0" smtClean="0"/>
              <a:t>te gebruiken in complexe systemen en vraagstukken uit de beroepspraktijk </a:t>
            </a:r>
          </a:p>
          <a:p>
            <a:endParaRPr lang="en-US" dirty="0" smtClean="0"/>
          </a:p>
          <a:p>
            <a:r>
              <a:rPr lang="nl-NL" b="1" dirty="0" smtClean="0"/>
              <a:t>2. Professioneel inspirerend</a:t>
            </a:r>
            <a:endParaRPr lang="en-US" dirty="0" smtClean="0"/>
          </a:p>
          <a:p>
            <a:r>
              <a:rPr lang="nl-NL" dirty="0" smtClean="0"/>
              <a:t>(…)</a:t>
            </a:r>
          </a:p>
          <a:p>
            <a:r>
              <a:rPr lang="nl-NL" dirty="0" smtClean="0"/>
              <a:t>Beschikt over metacognitieve vaardigheden zoals analyseren, doelen stellen, plannen en evalueren, als metaprocessen om de professie te stimuleren tot verdere ontwikkeling. (…)</a:t>
            </a:r>
          </a:p>
          <a:p>
            <a:endParaRPr lang="nl-NL" dirty="0" smtClean="0"/>
          </a:p>
          <a:p>
            <a:r>
              <a:rPr lang="nl-NL" b="1" dirty="0" smtClean="0"/>
              <a:t>3. De professionele leerreis </a:t>
            </a:r>
          </a:p>
          <a:p>
            <a:r>
              <a:rPr lang="nl-NL" b="1" dirty="0" smtClean="0"/>
              <a:t>en maatschappelijk bewustzijn</a:t>
            </a:r>
            <a:r>
              <a:rPr lang="en-US" dirty="0" smtClean="0"/>
              <a:t> </a:t>
            </a:r>
          </a:p>
          <a:p>
            <a:r>
              <a:rPr lang="nl-NL" dirty="0" smtClean="0"/>
              <a:t>(…)</a:t>
            </a:r>
          </a:p>
          <a:p>
            <a:r>
              <a:rPr lang="nl-NL" dirty="0" smtClean="0"/>
              <a:t>1.3	Beschikt over metacognitieve (leer)vaardigheden (zoals doelen stellen, plannen, analyseren, evalueren en reflecteren)</a:t>
            </a:r>
            <a:r>
              <a:rPr lang="en-US" dirty="0" smtClean="0"/>
              <a:t> </a:t>
            </a:r>
          </a:p>
          <a:p>
            <a:r>
              <a:rPr lang="en-US" dirty="0" smtClean="0"/>
              <a:t>(…)</a:t>
            </a:r>
            <a:endParaRPr lang="en-US" dirty="0"/>
          </a:p>
        </p:txBody>
      </p:sp>
      <p:pic>
        <p:nvPicPr>
          <p:cNvPr id="7" name="Afbeelding 6" descr="09 130318 A4 sociaal ontwerpendlere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8256" y="164466"/>
            <a:ext cx="4520518" cy="639950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DNR [13-741] Mevolution A5 Tagme.pd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1657" y="6607019"/>
            <a:ext cx="9933914" cy="259562"/>
          </a:xfrm>
          <a:prstGeom prst="rect">
            <a:avLst/>
          </a:prstGeom>
        </p:spPr>
      </p:pic>
      <p:pic>
        <p:nvPicPr>
          <p:cNvPr id="4" name="Afbeelding 3" descr="MeVOLUTION logo en slogan en cc.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79983" y="243868"/>
            <a:ext cx="2844859" cy="687467"/>
          </a:xfrm>
          <a:prstGeom prst="rect">
            <a:avLst/>
          </a:prstGeom>
        </p:spPr>
      </p:pic>
      <p:sp>
        <p:nvSpPr>
          <p:cNvPr id="5" name="Tekstvak 4"/>
          <p:cNvSpPr txBox="1"/>
          <p:nvPr/>
        </p:nvSpPr>
        <p:spPr>
          <a:xfrm>
            <a:off x="1249524" y="1711740"/>
            <a:ext cx="7187694" cy="2308324"/>
          </a:xfrm>
          <a:prstGeom prst="rect">
            <a:avLst/>
          </a:prstGeom>
          <a:noFill/>
        </p:spPr>
        <p:txBody>
          <a:bodyPr wrap="square" rtlCol="0">
            <a:spAutoFit/>
          </a:bodyPr>
          <a:lstStyle/>
          <a:p>
            <a:r>
              <a:rPr lang="nl-NL" b="1" dirty="0" smtClean="0"/>
              <a:t>2. Professioneel inspirerend</a:t>
            </a:r>
            <a:endParaRPr lang="en-US" dirty="0" smtClean="0"/>
          </a:p>
          <a:p>
            <a:r>
              <a:rPr lang="nl-NL" dirty="0" smtClean="0"/>
              <a:t> </a:t>
            </a:r>
            <a:endParaRPr lang="en-US" dirty="0" smtClean="0"/>
          </a:p>
          <a:p>
            <a:r>
              <a:rPr lang="nl-NL" dirty="0" smtClean="0"/>
              <a:t>De </a:t>
            </a:r>
            <a:r>
              <a:rPr lang="nl-NL" dirty="0" err="1" smtClean="0"/>
              <a:t>Reflective</a:t>
            </a:r>
            <a:r>
              <a:rPr lang="nl-NL" dirty="0" smtClean="0"/>
              <a:t> Professional kan de ontwikkeling van de eigen professie binnen een historische en wijsgerige context duiden. </a:t>
            </a:r>
            <a:endParaRPr lang="en-US" dirty="0" smtClean="0"/>
          </a:p>
          <a:p>
            <a:r>
              <a:rPr lang="nl-NL" dirty="0" smtClean="0"/>
              <a:t>  </a:t>
            </a:r>
            <a:endParaRPr lang="en-US" dirty="0" smtClean="0"/>
          </a:p>
          <a:p>
            <a:r>
              <a:rPr lang="nl-NL" dirty="0" smtClean="0"/>
              <a:t>Hij/zij wil kennis ontwikkelen en kennis delen. Een hoogwaardig netwerk behoort tot het standaardinstrumentarium. Leert snel en inspireert collega-professionals tot verdere, nieuwe ontwikkelingen. (…)</a:t>
            </a:r>
            <a:r>
              <a:rPr lang="en-US" dirty="0" smtClean="0"/>
              <a:t> </a:t>
            </a:r>
            <a:endParaRPr lang="nl-NL" dirty="0"/>
          </a:p>
        </p:txBody>
      </p:sp>
      <p:sp>
        <p:nvSpPr>
          <p:cNvPr id="6" name="Tekstvak 5"/>
          <p:cNvSpPr txBox="1"/>
          <p:nvPr/>
        </p:nvSpPr>
        <p:spPr>
          <a:xfrm>
            <a:off x="1249524" y="4522929"/>
            <a:ext cx="4180614" cy="369332"/>
          </a:xfrm>
          <a:prstGeom prst="rect">
            <a:avLst/>
          </a:prstGeom>
          <a:noFill/>
        </p:spPr>
        <p:txBody>
          <a:bodyPr wrap="none" rtlCol="0">
            <a:spAutoFit/>
          </a:bodyPr>
          <a:lstStyle/>
          <a:p>
            <a:r>
              <a:rPr lang="nl-NL" dirty="0" smtClean="0"/>
              <a:t>Kwaliteiten: </a:t>
            </a:r>
            <a:r>
              <a:rPr lang="nl-NL" b="1" dirty="0" smtClean="0"/>
              <a:t>inspirerend, netwerker, leider</a:t>
            </a:r>
            <a:endParaRPr lang="nl-NL" b="1"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Afbeelding 2" descr="bril 2 overprikkelin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906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p:nvPr/>
        </p:nvPicPr>
        <p:blipFill>
          <a:blip r:embed="rId3" cstate="email">
            <a:extLst>
              <a:ext uri="{28A0092B-C50C-407E-A947-70E740481C1C}">
                <a14:useLocalDpi xmlns:a14="http://schemas.microsoft.com/office/drawing/2010/main"/>
              </a:ext>
            </a:extLst>
          </a:blip>
          <a:srcRect/>
          <a:stretch>
            <a:fillRect/>
          </a:stretch>
        </p:blipFill>
        <p:spPr bwMode="auto">
          <a:xfrm>
            <a:off x="2" y="0"/>
            <a:ext cx="10077988" cy="6858000"/>
          </a:xfrm>
          <a:prstGeom prst="rect">
            <a:avLst/>
          </a:prstGeom>
          <a:noFill/>
          <a:ln w="9525">
            <a:noFill/>
            <a:miter lim="800000"/>
            <a:headEnd/>
            <a:tailEnd/>
          </a:ln>
        </p:spPr>
      </p:pic>
      <p:sp>
        <p:nvSpPr>
          <p:cNvPr id="2" name="Titel 1"/>
          <p:cNvSpPr>
            <a:spLocks noGrp="1"/>
          </p:cNvSpPr>
          <p:nvPr>
            <p:ph type="title"/>
          </p:nvPr>
        </p:nvSpPr>
        <p:spPr>
          <a:xfrm>
            <a:off x="-144833" y="338667"/>
            <a:ext cx="10222823" cy="1143000"/>
          </a:xfrm>
        </p:spPr>
        <p:txBody>
          <a:bodyPr>
            <a:normAutofit/>
          </a:bodyPr>
          <a:lstStyle/>
          <a:p>
            <a:r>
              <a:rPr lang="nl-NL" sz="2000" b="1" dirty="0" smtClean="0">
                <a:solidFill>
                  <a:schemeClr val="bg1"/>
                </a:solidFill>
                <a:latin typeface="ScalaSansLF-Regular"/>
                <a:cs typeface="ScalaSansLF-Regular"/>
              </a:rPr>
              <a:t>DE ONTWIKKELOPDRACHT VAN DE MENSHEID EN VAN IEDER INDIVIDU:</a:t>
            </a:r>
            <a:br>
              <a:rPr lang="nl-NL" sz="2000" b="1" dirty="0" smtClean="0">
                <a:solidFill>
                  <a:schemeClr val="bg1"/>
                </a:solidFill>
                <a:latin typeface="ScalaSansLF-Regular"/>
                <a:cs typeface="ScalaSansLF-Regular"/>
              </a:rPr>
            </a:br>
            <a:r>
              <a:rPr lang="nl-NL" sz="2000" b="1" dirty="0" smtClean="0">
                <a:solidFill>
                  <a:schemeClr val="bg1"/>
                </a:solidFill>
                <a:latin typeface="ScalaSansLF-Regular"/>
                <a:cs typeface="ScalaSansLF-Regular"/>
              </a:rPr>
              <a:t>VAN NARCISME NAAR COMPASSIE…</a:t>
            </a:r>
            <a:br>
              <a:rPr lang="nl-NL" sz="2000" b="1" dirty="0" smtClean="0">
                <a:solidFill>
                  <a:schemeClr val="bg1"/>
                </a:solidFill>
                <a:latin typeface="ScalaSansLF-Regular"/>
                <a:cs typeface="ScalaSansLF-Regular"/>
              </a:rPr>
            </a:br>
            <a:endParaRPr lang="nl-NL" sz="2000" b="1" dirty="0">
              <a:solidFill>
                <a:schemeClr val="bg1"/>
              </a:solidFill>
              <a:latin typeface="ScalaSansLF-Regular"/>
              <a:cs typeface="ScalaSansLF-Regular"/>
            </a:endParaRPr>
          </a:p>
        </p:txBody>
      </p:sp>
      <p:sp>
        <p:nvSpPr>
          <p:cNvPr id="6" name="AutoShape 2"/>
          <p:cNvSpPr>
            <a:spLocks noChangeArrowheads="1"/>
          </p:cNvSpPr>
          <p:nvPr/>
        </p:nvSpPr>
        <p:spPr bwMode="auto">
          <a:xfrm>
            <a:off x="6178424" y="1318653"/>
            <a:ext cx="2713831" cy="1135063"/>
          </a:xfrm>
          <a:prstGeom prst="wedgeEllipseCallout">
            <a:avLst>
              <a:gd name="adj1" fmla="val -44296"/>
              <a:gd name="adj2" fmla="val 70125"/>
            </a:avLst>
          </a:prstGeom>
          <a:solidFill>
            <a:srgbClr val="FFFFFF"/>
          </a:solidFill>
          <a:ln w="38100">
            <a:solidFill>
              <a:schemeClr val="tx1"/>
            </a:solid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Trebuchet MS" pitchFamily="1" charset="0"/>
                <a:ea typeface="Times New Roman" pitchFamily="1" charset="0"/>
              </a:rPr>
              <a:t>ik</a:t>
            </a:r>
            <a:r>
              <a:rPr kumimoji="0" lang="en-US" sz="1400" b="0" i="0" u="none" strike="noStrike" cap="none" normalizeH="0" baseline="0" dirty="0">
                <a:ln>
                  <a:noFill/>
                </a:ln>
                <a:solidFill>
                  <a:schemeClr val="tx1"/>
                </a:solidFill>
                <a:effectLst/>
                <a:latin typeface="Trebuchet MS" pitchFamily="1" charset="0"/>
                <a:ea typeface="Times New Roman" pitchFamily="1" charset="0"/>
              </a:rPr>
              <a:t> </a:t>
            </a:r>
            <a:r>
              <a:rPr kumimoji="0" lang="en-US" sz="1400" b="0" i="0" u="none" strike="noStrike" cap="none" normalizeH="0" baseline="0" dirty="0" err="1">
                <a:ln>
                  <a:noFill/>
                </a:ln>
                <a:solidFill>
                  <a:schemeClr val="tx1"/>
                </a:solidFill>
                <a:effectLst/>
                <a:latin typeface="Trebuchet MS" pitchFamily="1" charset="0"/>
                <a:ea typeface="Times New Roman" pitchFamily="1" charset="0"/>
              </a:rPr>
              <a:t>ben</a:t>
            </a:r>
            <a:r>
              <a:rPr kumimoji="0" lang="en-US" sz="1400" b="0" i="0" u="none" strike="noStrike" cap="none" normalizeH="0" baseline="0" dirty="0">
                <a:ln>
                  <a:noFill/>
                </a:ln>
                <a:solidFill>
                  <a:schemeClr val="tx1"/>
                </a:solidFill>
                <a:effectLst/>
                <a:latin typeface="Trebuchet MS" pitchFamily="1" charset="0"/>
                <a:ea typeface="Times New Roman" pitchFamily="1" charset="0"/>
              </a:rPr>
              <a:t> WEL het </a:t>
            </a:r>
            <a:r>
              <a:rPr kumimoji="0" lang="en-US" sz="1400" b="0" i="0" u="none" strike="noStrike" cap="none" normalizeH="0" baseline="0" dirty="0" err="1">
                <a:ln>
                  <a:noFill/>
                </a:ln>
                <a:solidFill>
                  <a:schemeClr val="tx1"/>
                </a:solidFill>
                <a:effectLst/>
                <a:latin typeface="Trebuchet MS" pitchFamily="1" charset="0"/>
                <a:ea typeface="Times New Roman" pitchFamily="1" charset="0"/>
              </a:rPr>
              <a:t>middelpunt</a:t>
            </a:r>
            <a:r>
              <a:rPr kumimoji="0" lang="en-US" sz="1400" b="0" i="0" u="none" strike="noStrike" cap="none" normalizeH="0" baseline="0" dirty="0">
                <a:ln>
                  <a:noFill/>
                </a:ln>
                <a:solidFill>
                  <a:schemeClr val="tx1"/>
                </a:solidFill>
                <a:effectLst/>
                <a:latin typeface="Trebuchet MS" pitchFamily="1" charset="0"/>
                <a:ea typeface="Times New Roman" pitchFamily="1" charset="0"/>
              </a:rPr>
              <a:t> van het </a:t>
            </a:r>
            <a:r>
              <a:rPr kumimoji="0" lang="en-US" sz="1400" b="0" i="0" u="none" strike="noStrike" cap="none" normalizeH="0" baseline="0" dirty="0" err="1">
                <a:ln>
                  <a:noFill/>
                </a:ln>
                <a:solidFill>
                  <a:schemeClr val="tx1"/>
                </a:solidFill>
                <a:effectLst/>
                <a:latin typeface="Trebuchet MS" pitchFamily="1" charset="0"/>
                <a:ea typeface="Times New Roman" pitchFamily="1" charset="0"/>
              </a:rPr>
              <a:t>Heelal</a:t>
            </a:r>
            <a:r>
              <a:rPr kumimoji="0" lang="en-US" sz="1400" b="0" i="0" u="none" strike="noStrike" cap="none" normalizeH="0" baseline="0" dirty="0">
                <a:ln>
                  <a:noFill/>
                </a:ln>
                <a:solidFill>
                  <a:schemeClr val="tx1"/>
                </a:solidFill>
                <a:effectLst/>
                <a:latin typeface="Trebuchet MS" pitchFamily="1" charset="0"/>
                <a:ea typeface="Times New Roman" pitchFamily="1" charset="0"/>
              </a:rPr>
              <a:t>!!!!!!!!!!!!!!</a:t>
            </a:r>
          </a:p>
        </p:txBody>
      </p:sp>
      <p:pic>
        <p:nvPicPr>
          <p:cNvPr id="12" name="Afbeelding 11" descr="huilende baby bewerkt.png"/>
          <p:cNvPicPr>
            <a:picLocks noChangeAspect="1"/>
          </p:cNvPicPr>
          <p:nvPr/>
        </p:nvPicPr>
        <p:blipFill>
          <a:blip r:embed="rId4"/>
          <a:stretch>
            <a:fillRect/>
          </a:stretch>
        </p:blipFill>
        <p:spPr>
          <a:xfrm>
            <a:off x="4214254" y="1759187"/>
            <a:ext cx="1740261" cy="3589461"/>
          </a:xfrm>
          <a:prstGeom prst="rect">
            <a:avLst/>
          </a:prstGeom>
        </p:spPr>
      </p:pic>
      <p:pic>
        <p:nvPicPr>
          <p:cNvPr id="7" name="Afbeelding 6" descr="DNR [13-741] Mevolution A5 Tagme.pdf"/>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1657" y="6607019"/>
            <a:ext cx="9933914" cy="2595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682631" y="931335"/>
            <a:ext cx="9042211" cy="4893647"/>
          </a:xfrm>
          <a:prstGeom prst="rect">
            <a:avLst/>
          </a:prstGeom>
          <a:noFill/>
        </p:spPr>
        <p:txBody>
          <a:bodyPr wrap="square" rtlCol="0">
            <a:spAutoFit/>
          </a:bodyPr>
          <a:lstStyle/>
          <a:p>
            <a:r>
              <a:rPr lang="nl-NL" sz="2400" b="1" dirty="0" smtClean="0"/>
              <a:t>De 6 </a:t>
            </a:r>
            <a:r>
              <a:rPr lang="nl-NL" sz="2400" b="1" dirty="0" err="1" smtClean="0"/>
              <a:t>RP-competenties</a:t>
            </a:r>
            <a:endParaRPr lang="nl-NL" sz="2400" b="1" dirty="0" smtClean="0"/>
          </a:p>
          <a:p>
            <a:endParaRPr lang="nl-NL" sz="2400" b="1" dirty="0" smtClean="0"/>
          </a:p>
          <a:p>
            <a:r>
              <a:rPr lang="nl-NL" sz="2400" dirty="0" smtClean="0"/>
              <a:t>1. Vakinhoudelijk grensoverstijgend </a:t>
            </a:r>
            <a:endParaRPr lang="en-US" sz="2400" dirty="0" smtClean="0"/>
          </a:p>
          <a:p>
            <a:r>
              <a:rPr lang="nl-NL" sz="2400" dirty="0" smtClean="0"/>
              <a:t> </a:t>
            </a:r>
            <a:endParaRPr lang="en-US" sz="2400" dirty="0" smtClean="0"/>
          </a:p>
          <a:p>
            <a:r>
              <a:rPr lang="nl-NL" sz="2400" dirty="0" smtClean="0"/>
              <a:t>2. Professioneel inspirerend</a:t>
            </a:r>
            <a:endParaRPr lang="en-US" sz="2400" dirty="0" smtClean="0"/>
          </a:p>
          <a:p>
            <a:r>
              <a:rPr lang="nl-NL" sz="2400" dirty="0" smtClean="0"/>
              <a:t> </a:t>
            </a:r>
            <a:endParaRPr lang="en-US" sz="2400" dirty="0" smtClean="0"/>
          </a:p>
          <a:p>
            <a:r>
              <a:rPr lang="nl-NL" sz="2400" dirty="0" smtClean="0"/>
              <a:t>3. De professionele leerreis en maatschappelijk bewustzijn</a:t>
            </a:r>
            <a:endParaRPr lang="en-US" sz="2400" dirty="0" smtClean="0"/>
          </a:p>
          <a:p>
            <a:r>
              <a:rPr lang="nl-NL" sz="2400" dirty="0" smtClean="0"/>
              <a:t> </a:t>
            </a:r>
            <a:endParaRPr lang="en-US" sz="2400" dirty="0" smtClean="0"/>
          </a:p>
          <a:p>
            <a:r>
              <a:rPr lang="nl-NL" sz="2400" dirty="0" smtClean="0"/>
              <a:t>4. Methodologische kwaliteit en wetenschappelijke attitude</a:t>
            </a:r>
            <a:endParaRPr lang="en-US" sz="2400" dirty="0" smtClean="0"/>
          </a:p>
          <a:p>
            <a:r>
              <a:rPr lang="nl-NL" sz="2400" dirty="0" smtClean="0"/>
              <a:t> </a:t>
            </a:r>
            <a:endParaRPr lang="en-US" sz="2400" dirty="0" smtClean="0"/>
          </a:p>
          <a:p>
            <a:r>
              <a:rPr lang="nl-NL" sz="2400" dirty="0" smtClean="0"/>
              <a:t>5. Excellent reflexief vermogen</a:t>
            </a:r>
            <a:endParaRPr lang="en-US" sz="2400" dirty="0" smtClean="0"/>
          </a:p>
          <a:p>
            <a:r>
              <a:rPr lang="nl-NL" sz="2400" dirty="0" smtClean="0"/>
              <a:t> </a:t>
            </a:r>
            <a:endParaRPr lang="en-US" sz="2400" dirty="0" smtClean="0"/>
          </a:p>
          <a:p>
            <a:r>
              <a:rPr lang="nl-NL" sz="2400" dirty="0" smtClean="0"/>
              <a:t>6. Gedifferentieerde profielontwikkeling</a:t>
            </a:r>
            <a:r>
              <a:rPr lang="en-US" sz="2400" dirty="0" smtClean="0"/>
              <a:t> </a:t>
            </a:r>
            <a:endParaRPr lang="nl-NL" sz="2400" dirty="0">
              <a:latin typeface="ScalaSansLF-Bold"/>
              <a:cs typeface="ScalaSansLF-Bold"/>
            </a:endParaRPr>
          </a:p>
        </p:txBody>
      </p:sp>
      <p:pic>
        <p:nvPicPr>
          <p:cNvPr id="4" name="Afbeelding 3" descr="DNR [13-741] Mevolution A5 Tagme.pd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1657" y="6607019"/>
            <a:ext cx="9933914" cy="2595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descr="Screen Shot 2013-10-01 at 17.30.09.png"/>
          <p:cNvPicPr>
            <a:picLocks noGrp="1" noChangeAspect="1"/>
          </p:cNvPicPr>
          <p:nvPr>
            <p:ph idx="1"/>
          </p:nvPr>
        </p:nvPicPr>
        <p:blipFill>
          <a:blip r:embed="rId2" cstate="email">
            <a:extLst>
              <a:ext uri="{28A0092B-C50C-407E-A947-70E740481C1C}">
                <a14:useLocalDpi xmlns:a14="http://schemas.microsoft.com/office/drawing/2010/main"/>
              </a:ext>
            </a:extLst>
          </a:blip>
          <a:srcRect l="-602" r="-25293"/>
          <a:stretch>
            <a:fillRect/>
          </a:stretch>
        </p:blipFill>
        <p:spPr>
          <a:xfrm>
            <a:off x="495300" y="3"/>
            <a:ext cx="11022091" cy="6692825"/>
          </a:xfrm>
        </p:spPr>
      </p:pic>
      <p:pic>
        <p:nvPicPr>
          <p:cNvPr id="5" name="Afbeelding 4" descr="DNR [13-741] Mevolution A5 Tagme.pd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1657" y="6628543"/>
            <a:ext cx="9933914" cy="2595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000" b="1" dirty="0" smtClean="0">
                <a:latin typeface="ScalaSansLF-Regular"/>
                <a:cs typeface="ScalaSansLF-Regular"/>
              </a:rPr>
              <a:t>ONTWIKKELING VAN DE MENSHEID, GESCHIEDENIS VAN DE EMANCIPATIE</a:t>
            </a:r>
            <a:endParaRPr lang="nl-NL" sz="3000" b="1" dirty="0"/>
          </a:p>
        </p:txBody>
      </p:sp>
      <p:pic>
        <p:nvPicPr>
          <p:cNvPr id="6" name="Afbeelding 5" descr="ontwikkeling menshei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 y="274638"/>
            <a:ext cx="9906001" cy="6400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05 paradigma shift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734" y="-1"/>
            <a:ext cx="7429500" cy="6858001"/>
          </a:xfrm>
          <a:prstGeom prst="rect">
            <a:avLst/>
          </a:prstGeom>
        </p:spPr>
      </p:pic>
      <p:sp>
        <p:nvSpPr>
          <p:cNvPr id="6" name="Tekstvak 5"/>
          <p:cNvSpPr txBox="1"/>
          <p:nvPr/>
        </p:nvSpPr>
        <p:spPr>
          <a:xfrm>
            <a:off x="7716546" y="1505425"/>
            <a:ext cx="1539639" cy="3139321"/>
          </a:xfrm>
          <a:prstGeom prst="rect">
            <a:avLst/>
          </a:prstGeom>
          <a:noFill/>
        </p:spPr>
        <p:txBody>
          <a:bodyPr wrap="square" rtlCol="0">
            <a:spAutoFit/>
          </a:bodyPr>
          <a:lstStyle/>
          <a:p>
            <a:r>
              <a:rPr lang="nl-NL" b="1" dirty="0" smtClean="0"/>
              <a:t>5. Excellent reflexief vermogen</a:t>
            </a:r>
          </a:p>
          <a:p>
            <a:endParaRPr lang="nl-NL" dirty="0" smtClean="0"/>
          </a:p>
          <a:p>
            <a:r>
              <a:rPr lang="nl-NL" dirty="0" smtClean="0"/>
              <a:t>(…)</a:t>
            </a:r>
          </a:p>
          <a:p>
            <a:r>
              <a:rPr lang="nl-NL" dirty="0" smtClean="0"/>
              <a:t>Vraagt maar creëert ook uitdagingen en nieuwe paradigma’s. (…)</a:t>
            </a:r>
            <a:endParaRPr lang="nl-NL"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000" b="1" dirty="0" smtClean="0">
                <a:latin typeface="ScalaSansLF-Regular"/>
                <a:cs typeface="ScalaSansLF-Regular"/>
              </a:rPr>
              <a:t>ONTWIKKELING VAN DE MENSHEID, GESCHIEDENIS VAN DE EMANCIPATIE</a:t>
            </a:r>
            <a:endParaRPr lang="nl-NL" sz="3000" b="1" dirty="0"/>
          </a:p>
        </p:txBody>
      </p:sp>
      <p:pic>
        <p:nvPicPr>
          <p:cNvPr id="4" name="Afbeelding 3" descr="drive in 3 stab lagen jongetje fiet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2565" y="2"/>
            <a:ext cx="9163048" cy="685799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656745" y="828665"/>
            <a:ext cx="8438874" cy="5078314"/>
          </a:xfrm>
          <a:prstGeom prst="rect">
            <a:avLst/>
          </a:prstGeom>
          <a:noFill/>
        </p:spPr>
        <p:txBody>
          <a:bodyPr wrap="square" rtlCol="0">
            <a:spAutoFit/>
          </a:bodyPr>
          <a:lstStyle/>
          <a:p>
            <a:r>
              <a:rPr lang="nl-NL" b="1" dirty="0" smtClean="0"/>
              <a:t>3. De professionele leerreis en maatschappelijk bewustzijn</a:t>
            </a:r>
            <a:endParaRPr lang="en-US" dirty="0" smtClean="0"/>
          </a:p>
          <a:p>
            <a:r>
              <a:rPr lang="nl-NL" dirty="0" smtClean="0"/>
              <a:t>(…)</a:t>
            </a:r>
          </a:p>
          <a:p>
            <a:r>
              <a:rPr lang="nl-NL" dirty="0" smtClean="0"/>
              <a:t>Zijn/haar professionele leven is een leerreis (</a:t>
            </a:r>
            <a:r>
              <a:rPr lang="nl-NL" dirty="0" err="1" smtClean="0"/>
              <a:t>Senge</a:t>
            </a:r>
            <a:r>
              <a:rPr lang="nl-NL" dirty="0" smtClean="0"/>
              <a:t>) waarbij de reis als ‘</a:t>
            </a:r>
            <a:r>
              <a:rPr lang="nl-NL" dirty="0" err="1" smtClean="0"/>
              <a:t>dance</a:t>
            </a:r>
            <a:r>
              <a:rPr lang="nl-NL" dirty="0" smtClean="0"/>
              <a:t> of </a:t>
            </a:r>
            <a:r>
              <a:rPr lang="nl-NL" dirty="0" err="1" smtClean="0"/>
              <a:t>change</a:t>
            </a:r>
            <a:r>
              <a:rPr lang="nl-NL" dirty="0" smtClean="0"/>
              <a:t>’</a:t>
            </a:r>
          </a:p>
          <a:p>
            <a:r>
              <a:rPr lang="nl-NL" dirty="0" err="1" smtClean="0"/>
              <a:t>intrigerender</a:t>
            </a:r>
            <a:r>
              <a:rPr lang="nl-NL" dirty="0" smtClean="0"/>
              <a:t> is dan de bestemming en waarbij hij/zij zich bewust is van de professionele positie binnen een team, organisatie of de maatschappij.</a:t>
            </a:r>
            <a:r>
              <a:rPr lang="en-US" dirty="0" smtClean="0"/>
              <a:t> </a:t>
            </a:r>
          </a:p>
          <a:p>
            <a:endParaRPr lang="en-US" dirty="0" smtClean="0"/>
          </a:p>
          <a:p>
            <a:r>
              <a:rPr lang="nl-NL" b="1" dirty="0" smtClean="0"/>
              <a:t>5. Excellent reflexief vermogen</a:t>
            </a:r>
            <a:endParaRPr lang="en-US" dirty="0" smtClean="0"/>
          </a:p>
          <a:p>
            <a:r>
              <a:rPr lang="nl-NL" dirty="0" smtClean="0"/>
              <a:t>De </a:t>
            </a:r>
            <a:r>
              <a:rPr lang="nl-NL" dirty="0" err="1" smtClean="0"/>
              <a:t>Reflective</a:t>
            </a:r>
            <a:r>
              <a:rPr lang="nl-NL" dirty="0" smtClean="0"/>
              <a:t> Professional heeft het vermogen vanuit een buitengewoon perspectief te reflecteren en te excelleren. (…)</a:t>
            </a:r>
            <a:endParaRPr lang="en-US" dirty="0" smtClean="0"/>
          </a:p>
          <a:p>
            <a:r>
              <a:rPr lang="nl-NL" dirty="0" smtClean="0"/>
              <a:t>(…)is in staat om de grote vraagstukken van een professie op </a:t>
            </a:r>
            <a:r>
              <a:rPr lang="nl-NL" dirty="0" err="1" smtClean="0"/>
              <a:t>micro-</a:t>
            </a:r>
            <a:r>
              <a:rPr lang="nl-NL" dirty="0" smtClean="0"/>
              <a:t>, </a:t>
            </a:r>
            <a:r>
              <a:rPr lang="nl-NL" dirty="0" err="1" smtClean="0"/>
              <a:t>meso</a:t>
            </a:r>
            <a:r>
              <a:rPr lang="nl-NL" dirty="0" smtClean="0"/>
              <a:t>- en macroniveau te benoemen en er een standpunt over in te nemen. Creëert en articuleert steeds weer de eigen leervraag en die van de professionele omgeving. (…)</a:t>
            </a:r>
            <a:endParaRPr lang="en-US" dirty="0" smtClean="0"/>
          </a:p>
          <a:p>
            <a:r>
              <a:rPr lang="nl-NL" dirty="0" smtClean="0"/>
              <a:t> </a:t>
            </a:r>
            <a:endParaRPr lang="en-US" dirty="0" smtClean="0"/>
          </a:p>
          <a:p>
            <a:r>
              <a:rPr lang="nl-NL" dirty="0" smtClean="0"/>
              <a:t>Beoordelingsaspecten:</a:t>
            </a:r>
            <a:endParaRPr lang="en-US" dirty="0" smtClean="0"/>
          </a:p>
          <a:p>
            <a:r>
              <a:rPr lang="nl-NL" dirty="0" smtClean="0"/>
              <a:t>1.	Vermogen tot reflectie vanuit een buitengewoon perspectief</a:t>
            </a:r>
            <a:endParaRPr lang="en-US" dirty="0" smtClean="0"/>
          </a:p>
          <a:p>
            <a:r>
              <a:rPr lang="nl-NL" dirty="0" smtClean="0"/>
              <a:t>2.	Kritische distantie (helikopterview) ten opzichte van (beroeps)vraagstukken</a:t>
            </a:r>
            <a:endParaRPr lang="en-US" dirty="0" smtClean="0"/>
          </a:p>
          <a:p>
            <a:r>
              <a:rPr lang="nl-NL" dirty="0" smtClean="0"/>
              <a:t>3.	Ontwikkeling van buitengewone persoonlijke leervragen en van buitengewone</a:t>
            </a:r>
            <a:endParaRPr lang="en-US" dirty="0" smtClean="0"/>
          </a:p>
          <a:p>
            <a:r>
              <a:rPr lang="nl-NL" dirty="0" smtClean="0"/>
              <a:t>	leervragen van de professionele omgeving</a:t>
            </a:r>
            <a:r>
              <a:rPr lang="en-US" dirty="0" smtClean="0"/>
              <a:t> </a:t>
            </a:r>
            <a:endParaRPr lang="nl-NL" dirty="0"/>
          </a:p>
        </p:txBody>
      </p:sp>
      <p:pic>
        <p:nvPicPr>
          <p:cNvPr id="7" name="Afbeelding 6" descr="DNR [13-741] Mevolution A5 Tagme.pd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1657" y="6628543"/>
            <a:ext cx="9933914" cy="2595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drive in 3 stab lagen beroepsidentiteit.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
            <a:ext cx="5252244" cy="6858001"/>
          </a:xfrm>
          <a:prstGeom prst="rect">
            <a:avLst/>
          </a:prstGeom>
        </p:spPr>
      </p:pic>
      <p:sp>
        <p:nvSpPr>
          <p:cNvPr id="6" name="Tekstvak 5"/>
          <p:cNvSpPr txBox="1"/>
          <p:nvPr/>
        </p:nvSpPr>
        <p:spPr>
          <a:xfrm>
            <a:off x="6316919" y="947046"/>
            <a:ext cx="2817598" cy="1200329"/>
          </a:xfrm>
          <a:prstGeom prst="rect">
            <a:avLst/>
          </a:prstGeom>
          <a:noFill/>
        </p:spPr>
        <p:txBody>
          <a:bodyPr wrap="none" rtlCol="0">
            <a:spAutoFit/>
          </a:bodyPr>
          <a:lstStyle/>
          <a:p>
            <a:r>
              <a:rPr lang="nl-NL" dirty="0" smtClean="0"/>
              <a:t>roeping of beroepsidentiteit</a:t>
            </a:r>
          </a:p>
          <a:p>
            <a:endParaRPr lang="nl-NL" dirty="0" smtClean="0"/>
          </a:p>
          <a:p>
            <a:r>
              <a:rPr lang="nl-NL" dirty="0" smtClean="0"/>
              <a:t>De weg naar buiten </a:t>
            </a:r>
          </a:p>
          <a:p>
            <a:r>
              <a:rPr lang="nl-NL" dirty="0" smtClean="0"/>
              <a:t>is de weg naar binnen</a:t>
            </a:r>
            <a:endParaRPr lang="nl-NL"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000" b="1" dirty="0" smtClean="0">
                <a:latin typeface="ScalaSansLF-Regular"/>
                <a:cs typeface="ScalaSansLF-Regular"/>
              </a:rPr>
              <a:t>ONTWIKKELING VAN DE MENSHEID, GESCHIEDENIS VAN DE EMANCIPATIE</a:t>
            </a:r>
            <a:endParaRPr lang="nl-NL" sz="3000" b="1" dirty="0"/>
          </a:p>
        </p:txBody>
      </p:sp>
      <p:pic>
        <p:nvPicPr>
          <p:cNvPr id="6" name="Afbeelding 5" descr="ontwikkeling menshei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 y="274638"/>
            <a:ext cx="9906001" cy="6400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Afbeelding 5" descr="bril 1 eerlijke welvaar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26838" y="0"/>
            <a:ext cx="5252326"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sociaal ontwerpproces HUISARTS.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796771" y="1093603"/>
            <a:ext cx="6826485" cy="5513416"/>
          </a:xfrm>
          <a:prstGeom prst="rect">
            <a:avLst/>
          </a:prstGeom>
        </p:spPr>
      </p:pic>
      <p:pic>
        <p:nvPicPr>
          <p:cNvPr id="7" name="Afbeelding 6" descr="sociaal ontwerpproces HUISARTS.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98016" y="-38097"/>
            <a:ext cx="8612684" cy="1229546"/>
          </a:xfrm>
          <a:prstGeom prst="rect">
            <a:avLst/>
          </a:prstGeom>
        </p:spPr>
      </p:pic>
      <p:pic>
        <p:nvPicPr>
          <p:cNvPr id="4" name="Afbeelding 3" descr="DNR [13-741] Mevolution A5 Tagme.pd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1657" y="6607019"/>
            <a:ext cx="9933914" cy="2595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Het sociale ontwerpproces van</a:t>
            </a:r>
            <a:br>
              <a:rPr lang="nl-NL" dirty="0" smtClean="0"/>
            </a:br>
            <a:r>
              <a:rPr lang="nl-NL" dirty="0" smtClean="0"/>
              <a:t>de huisarts</a:t>
            </a:r>
            <a:endParaRPr lang="nl-NL" dirty="0"/>
          </a:p>
        </p:txBody>
      </p:sp>
      <p:pic>
        <p:nvPicPr>
          <p:cNvPr id="6" name="Afbeelding 5" descr="sociaal ontwerpproces HUISART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8016" y="3"/>
            <a:ext cx="8612684" cy="1124581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974112" y="527335"/>
            <a:ext cx="8931888" cy="5724643"/>
          </a:xfrm>
          <a:prstGeom prst="rect">
            <a:avLst/>
          </a:prstGeom>
          <a:noFill/>
        </p:spPr>
        <p:txBody>
          <a:bodyPr wrap="square" rtlCol="0">
            <a:spAutoFit/>
          </a:bodyPr>
          <a:lstStyle/>
          <a:p>
            <a:r>
              <a:rPr lang="nl-NL" sz="2400" b="1" dirty="0" smtClean="0"/>
              <a:t>De 3 loops</a:t>
            </a:r>
          </a:p>
          <a:p>
            <a:endParaRPr lang="nl-NL" sz="2400" b="1" dirty="0" smtClean="0"/>
          </a:p>
          <a:p>
            <a:r>
              <a:rPr lang="nl-NL" sz="2400" b="1" dirty="0" smtClean="0"/>
              <a:t>Loop 1: </a:t>
            </a:r>
            <a:r>
              <a:rPr lang="nl-NL" sz="2400" b="1" dirty="0" err="1" smtClean="0"/>
              <a:t>monodisciplinair</a:t>
            </a:r>
            <a:endParaRPr lang="nl-NL" sz="2400" b="1" dirty="0" smtClean="0"/>
          </a:p>
          <a:p>
            <a:r>
              <a:rPr lang="nl-NL" sz="2400" b="1" i="1" dirty="0" smtClean="0"/>
              <a:t>ik en mijn beroep</a:t>
            </a:r>
            <a:endParaRPr lang="en-US" sz="2400" b="1" i="1" dirty="0" smtClean="0"/>
          </a:p>
          <a:p>
            <a:r>
              <a:rPr lang="nl-NL" sz="1400" dirty="0" smtClean="0"/>
              <a:t>Verdiept zich in eigen discipline (single loop) met als doel het bevragen en herdefiniëren van de Professionele Ik.</a:t>
            </a:r>
            <a:endParaRPr lang="en-US" sz="1400" dirty="0" smtClean="0"/>
          </a:p>
          <a:p>
            <a:r>
              <a:rPr lang="nl-NL" sz="1400" dirty="0" smtClean="0"/>
              <a:t>Wat is het doel van mijn professie? In welke fase bevindt zich het profiel van mijn professie? </a:t>
            </a:r>
          </a:p>
          <a:p>
            <a:r>
              <a:rPr lang="nl-NL" sz="1400" dirty="0" smtClean="0"/>
              <a:t>In welke fase bevindt mijn professioneel profiel zich?</a:t>
            </a:r>
            <a:endParaRPr lang="en-US" sz="1400" dirty="0" smtClean="0"/>
          </a:p>
          <a:p>
            <a:r>
              <a:rPr lang="nl-NL" sz="1400" dirty="0" smtClean="0"/>
              <a:t>Wat is het doel van mijn persoonlijke professionele identiteit in de huidige situatie?</a:t>
            </a:r>
            <a:endParaRPr lang="en-US" sz="1400" dirty="0" smtClean="0"/>
          </a:p>
          <a:p>
            <a:r>
              <a:rPr lang="nl-NL" sz="2400" dirty="0" smtClean="0"/>
              <a:t> </a:t>
            </a:r>
            <a:endParaRPr lang="en-US" sz="2400" dirty="0" smtClean="0"/>
          </a:p>
          <a:p>
            <a:r>
              <a:rPr lang="nl-NL" sz="2400" b="1" dirty="0" smtClean="0"/>
              <a:t>Loop 2: Transdisciplinair</a:t>
            </a:r>
          </a:p>
          <a:p>
            <a:r>
              <a:rPr lang="nl-NL" sz="2400" b="1" i="1" dirty="0" smtClean="0"/>
              <a:t>ik en de andere beroepen</a:t>
            </a:r>
            <a:endParaRPr lang="en-US" sz="2400" b="1" i="1" dirty="0" smtClean="0"/>
          </a:p>
          <a:p>
            <a:r>
              <a:rPr lang="nl-NL" sz="1400" dirty="0" smtClean="0"/>
              <a:t>De </a:t>
            </a:r>
            <a:r>
              <a:rPr lang="nl-NL" sz="1400" dirty="0" err="1" smtClean="0"/>
              <a:t>Reflective</a:t>
            </a:r>
            <a:r>
              <a:rPr lang="nl-NL" sz="1400" dirty="0" smtClean="0"/>
              <a:t> Professional incorporeert een context met nieuwe disciplines. </a:t>
            </a:r>
          </a:p>
          <a:p>
            <a:r>
              <a:rPr lang="nl-NL" sz="1400" dirty="0" smtClean="0"/>
              <a:t>Bouwt een netwerk. Creëert nieuwe kennis om bewust het systeem te verbeteren. </a:t>
            </a:r>
            <a:endParaRPr lang="en-US" sz="1400" dirty="0" smtClean="0"/>
          </a:p>
          <a:p>
            <a:r>
              <a:rPr lang="nl-NL" sz="2400" dirty="0" smtClean="0"/>
              <a:t> </a:t>
            </a:r>
            <a:endParaRPr lang="en-US" sz="2400" dirty="0" smtClean="0"/>
          </a:p>
          <a:p>
            <a:r>
              <a:rPr lang="nl-NL" sz="2400" b="1" dirty="0" smtClean="0"/>
              <a:t>Loop 3: Transdisciplinaire </a:t>
            </a:r>
            <a:r>
              <a:rPr lang="nl-NL" sz="2400" b="1" dirty="0" err="1" smtClean="0"/>
              <a:t>appliance</a:t>
            </a:r>
            <a:r>
              <a:rPr lang="nl-NL" sz="2400" b="1" dirty="0" smtClean="0"/>
              <a:t> </a:t>
            </a:r>
          </a:p>
          <a:p>
            <a:r>
              <a:rPr lang="nl-NL" sz="2400" b="1" i="1" dirty="0" smtClean="0"/>
              <a:t>multidisciplinair innoveren, sociaal ontwerpen</a:t>
            </a:r>
            <a:endParaRPr lang="en-US" sz="2400" b="1" i="1" dirty="0" smtClean="0"/>
          </a:p>
          <a:p>
            <a:r>
              <a:rPr lang="nl-NL" sz="1400" dirty="0" smtClean="0"/>
              <a:t>De </a:t>
            </a:r>
            <a:r>
              <a:rPr lang="nl-NL" sz="1400" dirty="0" err="1" smtClean="0"/>
              <a:t>Reflective</a:t>
            </a:r>
            <a:r>
              <a:rPr lang="nl-NL" sz="1400" dirty="0" smtClean="0"/>
              <a:t> Professional creëert een nieuwe professie. Creëert nieuwe kennis om bewust een branche of markt te veranderen. Creëert de dynamiek van innovatie. Leren is een maatschappelijke strijd om de toekomst.</a:t>
            </a:r>
            <a:r>
              <a:rPr lang="en-US" sz="1400" dirty="0" smtClean="0"/>
              <a:t> </a:t>
            </a:r>
            <a:endParaRPr lang="nl-NL" sz="1400" dirty="0">
              <a:latin typeface="ScalaSansLF-Bold"/>
              <a:cs typeface="ScalaSansLF-Bold"/>
            </a:endParaRPr>
          </a:p>
        </p:txBody>
      </p:sp>
      <p:pic>
        <p:nvPicPr>
          <p:cNvPr id="4" name="Afbeelding 3" descr="DNR [13-741] Mevolution A5 Tagme.pd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1657" y="6607019"/>
            <a:ext cx="9933914" cy="2595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48494" y="7524"/>
            <a:ext cx="2749572" cy="2538066"/>
          </a:xfrm>
          <a:prstGeom prst="rect">
            <a:avLst/>
          </a:prstGeom>
        </p:spPr>
      </p:pic>
      <p:sp>
        <p:nvSpPr>
          <p:cNvPr id="5" name="Tijdelijke aanduiding voor inhoud 4"/>
          <p:cNvSpPr>
            <a:spLocks noGrp="1"/>
          </p:cNvSpPr>
          <p:nvPr>
            <p:ph idx="1"/>
          </p:nvPr>
        </p:nvSpPr>
        <p:spPr/>
        <p:txBody>
          <a:bodyPr/>
          <a:lstStyle/>
          <a:p>
            <a:endParaRPr lang="nl-NL" dirty="0"/>
          </a:p>
        </p:txBody>
      </p:sp>
      <p:pic>
        <p:nvPicPr>
          <p:cNvPr id="6" name="Afbeelding 5"/>
          <p:cNvPicPr/>
          <p:nvPr/>
        </p:nvPicPr>
        <p:blipFill>
          <a:blip r:embed="rId3" cstate="email">
            <a:extLst>
              <a:ext uri="{28A0092B-C50C-407E-A947-70E740481C1C}">
                <a14:useLocalDpi xmlns:a14="http://schemas.microsoft.com/office/drawing/2010/main"/>
              </a:ext>
            </a:extLst>
          </a:blip>
          <a:stretch>
            <a:fillRect/>
          </a:stretch>
        </p:blipFill>
        <p:spPr>
          <a:xfrm>
            <a:off x="3" y="0"/>
            <a:ext cx="7092498" cy="6858000"/>
          </a:xfrm>
          <a:prstGeom prst="rect">
            <a:avLst/>
          </a:prstGeom>
          <a:ln w="25400">
            <a:noFill/>
          </a:ln>
        </p:spPr>
      </p:pic>
      <p:pic>
        <p:nvPicPr>
          <p:cNvPr id="8" name="Afbeelding 7"/>
          <p:cNvPicPr/>
          <p:nvPr/>
        </p:nvPicPr>
        <p:blipFill>
          <a:blip r:embed="rId4" cstate="email">
            <a:extLst>
              <a:ext uri="{28A0092B-C50C-407E-A947-70E740481C1C}">
                <a14:useLocalDpi xmlns:a14="http://schemas.microsoft.com/office/drawing/2010/main"/>
              </a:ext>
            </a:extLst>
          </a:blip>
          <a:stretch>
            <a:fillRect/>
          </a:stretch>
        </p:blipFill>
        <p:spPr>
          <a:xfrm>
            <a:off x="4643905" y="2939228"/>
            <a:ext cx="4897185" cy="3357763"/>
          </a:xfrm>
          <a:prstGeom prst="rect">
            <a:avLst/>
          </a:prstGeom>
          <a:ln w="9525">
            <a:solidFill>
              <a:schemeClr val="tx1"/>
            </a:solidFill>
          </a:ln>
        </p:spPr>
      </p:pic>
      <p:pic>
        <p:nvPicPr>
          <p:cNvPr id="7" name="Afbeelding 6" descr="DNR [13-741] Mevolution A5 Tagme.pdf"/>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1657" y="6607019"/>
            <a:ext cx="9933914" cy="2595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000" b="1" dirty="0" smtClean="0">
                <a:latin typeface="ScalaSansLF-Regular"/>
                <a:cs typeface="ScalaSansLF-Regular"/>
              </a:rPr>
              <a:t>REISADVISEUR 25 </a:t>
            </a:r>
            <a:r>
              <a:rPr lang="nl-NL" sz="3000" b="1" dirty="0" err="1" smtClean="0">
                <a:latin typeface="ScalaSansLF-Regular"/>
                <a:cs typeface="ScalaSansLF-Regular"/>
              </a:rPr>
              <a:t>JR</a:t>
            </a:r>
            <a:r>
              <a:rPr lang="nl-NL" sz="3000" b="1" dirty="0" smtClean="0">
                <a:latin typeface="ScalaSansLF-Regular"/>
                <a:cs typeface="ScalaSansLF-Regular"/>
              </a:rPr>
              <a:t> GELEDEN EN NU</a:t>
            </a:r>
            <a:endParaRPr lang="nl-NL" sz="3000" b="1" dirty="0">
              <a:latin typeface="ScalaSansLF-Regular"/>
              <a:cs typeface="ScalaSansLF-Regular"/>
            </a:endParaRPr>
          </a:p>
        </p:txBody>
      </p:sp>
      <p:sp>
        <p:nvSpPr>
          <p:cNvPr id="5" name="Tekstvak 4"/>
          <p:cNvSpPr txBox="1"/>
          <p:nvPr/>
        </p:nvSpPr>
        <p:spPr>
          <a:xfrm>
            <a:off x="495300" y="1417640"/>
            <a:ext cx="4236377" cy="4801315"/>
          </a:xfrm>
          <a:prstGeom prst="rect">
            <a:avLst/>
          </a:prstGeom>
          <a:noFill/>
        </p:spPr>
        <p:txBody>
          <a:bodyPr wrap="square" rtlCol="0">
            <a:spAutoFit/>
          </a:bodyPr>
          <a:lstStyle/>
          <a:p>
            <a:r>
              <a:rPr lang="nl-NL" b="1" dirty="0" smtClean="0">
                <a:latin typeface="ScalaSansLF-Regular"/>
                <a:cs typeface="ScalaSansLF-Regular"/>
              </a:rPr>
              <a:t>25 jaar geleden:</a:t>
            </a:r>
          </a:p>
          <a:p>
            <a:endParaRPr lang="nl-NL" dirty="0">
              <a:latin typeface="ScalaSansLF-Regular"/>
              <a:cs typeface="ScalaSansLF-Regular"/>
            </a:endParaRPr>
          </a:p>
          <a:p>
            <a:r>
              <a:rPr lang="nl-NL" dirty="0" smtClean="0">
                <a:latin typeface="ScalaSansLF-Regular"/>
                <a:cs typeface="ScalaSansLF-Regular"/>
              </a:rPr>
              <a:t>Een </a:t>
            </a:r>
            <a:r>
              <a:rPr lang="nl-NL" dirty="0">
                <a:latin typeface="ScalaSansLF-Regular"/>
                <a:cs typeface="ScalaSansLF-Regular"/>
              </a:rPr>
              <a:t>klant kiest vanzelfsprekend het reisbureau in zijn buurt. De buurt staat voor zijn sociaal culturele achtergrond.</a:t>
            </a:r>
            <a:endParaRPr lang="en-US" dirty="0">
              <a:latin typeface="ScalaSansLF-Regular"/>
              <a:cs typeface="ScalaSansLF-Regular"/>
            </a:endParaRPr>
          </a:p>
          <a:p>
            <a:r>
              <a:rPr lang="nl-NL" dirty="0">
                <a:latin typeface="ScalaSansLF-Regular"/>
                <a:cs typeface="ScalaSansLF-Regular"/>
              </a:rPr>
              <a:t>Kleren maken de vrouw/man.</a:t>
            </a:r>
            <a:endParaRPr lang="en-US" dirty="0">
              <a:latin typeface="ScalaSansLF-Regular"/>
              <a:cs typeface="ScalaSansLF-Regular"/>
            </a:endParaRPr>
          </a:p>
          <a:p>
            <a:r>
              <a:rPr lang="nl-NL" dirty="0">
                <a:latin typeface="ScalaSansLF-Regular"/>
                <a:cs typeface="ScalaSansLF-Regular"/>
              </a:rPr>
              <a:t>Er is relatief weinig concurrentie. </a:t>
            </a:r>
            <a:endParaRPr lang="en-US" dirty="0">
              <a:latin typeface="ScalaSansLF-Regular"/>
              <a:cs typeface="ScalaSansLF-Regular"/>
            </a:endParaRPr>
          </a:p>
          <a:p>
            <a:r>
              <a:rPr lang="nl-NL" dirty="0">
                <a:latin typeface="ScalaSansLF-Regular"/>
                <a:cs typeface="ScalaSansLF-Regular"/>
              </a:rPr>
              <a:t> </a:t>
            </a:r>
            <a:endParaRPr lang="en-US" dirty="0">
              <a:latin typeface="ScalaSansLF-Regular"/>
              <a:cs typeface="ScalaSansLF-Regular"/>
            </a:endParaRPr>
          </a:p>
          <a:p>
            <a:r>
              <a:rPr lang="nl-NL" dirty="0">
                <a:latin typeface="ScalaSansLF-Regular"/>
                <a:cs typeface="ScalaSansLF-Regular"/>
              </a:rPr>
              <a:t>De reisverkoper heeft het monopolie op de informatie en op de kennis: als vanzelf erkent de klant haar/zijn autoriteit.</a:t>
            </a:r>
            <a:endParaRPr lang="en-US" dirty="0">
              <a:latin typeface="ScalaSansLF-Regular"/>
              <a:cs typeface="ScalaSansLF-Regular"/>
            </a:endParaRPr>
          </a:p>
          <a:p>
            <a:r>
              <a:rPr lang="nl-NL" dirty="0">
                <a:latin typeface="ScalaSansLF-Regular"/>
                <a:cs typeface="ScalaSansLF-Regular"/>
              </a:rPr>
              <a:t> </a:t>
            </a:r>
            <a:endParaRPr lang="en-US" dirty="0">
              <a:latin typeface="ScalaSansLF-Regular"/>
              <a:cs typeface="ScalaSansLF-Regular"/>
            </a:endParaRPr>
          </a:p>
          <a:p>
            <a:r>
              <a:rPr lang="nl-NL" dirty="0">
                <a:latin typeface="ScalaSansLF-Regular"/>
                <a:cs typeface="ScalaSansLF-Regular"/>
              </a:rPr>
              <a:t>Voor de klant is de keuze beperkt. Er is een vast en relatief tijdloos aanbod waar zij/hij uit kan kiezen.</a:t>
            </a:r>
            <a:endParaRPr lang="en-US" dirty="0">
              <a:latin typeface="ScalaSansLF-Regular"/>
              <a:cs typeface="ScalaSansLF-Regular"/>
            </a:endParaRPr>
          </a:p>
          <a:p>
            <a:r>
              <a:rPr lang="nl-NL" dirty="0">
                <a:latin typeface="ScalaSansLF-Regular"/>
                <a:cs typeface="ScalaSansLF-Regular"/>
              </a:rPr>
              <a:t> </a:t>
            </a:r>
            <a:endParaRPr lang="en-US" dirty="0">
              <a:latin typeface="ScalaSansLF-Regular"/>
              <a:cs typeface="ScalaSansLF-Regular"/>
            </a:endParaRPr>
          </a:p>
          <a:p>
            <a:endParaRPr lang="nl-NL" dirty="0">
              <a:latin typeface="ScalaSansLF-Regular"/>
              <a:cs typeface="ScalaSansLF-Regular"/>
            </a:endParaRPr>
          </a:p>
        </p:txBody>
      </p:sp>
      <p:sp>
        <p:nvSpPr>
          <p:cNvPr id="6" name="Tekstvak 5"/>
          <p:cNvSpPr txBox="1"/>
          <p:nvPr/>
        </p:nvSpPr>
        <p:spPr>
          <a:xfrm>
            <a:off x="5032962" y="1417640"/>
            <a:ext cx="3017363" cy="553998"/>
          </a:xfrm>
          <a:prstGeom prst="rect">
            <a:avLst/>
          </a:prstGeom>
          <a:noFill/>
        </p:spPr>
        <p:txBody>
          <a:bodyPr wrap="square" rtlCol="0">
            <a:spAutoFit/>
          </a:bodyPr>
          <a:lstStyle/>
          <a:p>
            <a:r>
              <a:rPr lang="nl-NL" sz="3000" b="1" dirty="0" smtClean="0">
                <a:latin typeface="ScalaSansLF-Regular"/>
                <a:cs typeface="ScalaSansLF-Regular"/>
              </a:rPr>
              <a:t>NU?</a:t>
            </a:r>
            <a:endParaRPr lang="nl-NL" sz="3000" b="1" dirty="0">
              <a:latin typeface="ScalaSansLF-Regular"/>
              <a:cs typeface="ScalaSansLF-Regular"/>
            </a:endParaRPr>
          </a:p>
        </p:txBody>
      </p:sp>
      <p:pic>
        <p:nvPicPr>
          <p:cNvPr id="7" name="Afbeelding 6" descr="DNR [13-741] Mevolution A5 Tagme.pd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1657" y="6607019"/>
            <a:ext cx="9933914" cy="2595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descr="Screen Shot 2013-10-30 at 12.21.57.png"/>
          <p:cNvPicPr>
            <a:picLocks noGrp="1" noChangeAspect="1"/>
          </p:cNvPicPr>
          <p:nvPr>
            <p:ph idx="1"/>
          </p:nvPr>
        </p:nvPicPr>
        <p:blipFill>
          <a:blip r:embed="rId2" cstate="email">
            <a:extLst>
              <a:ext uri="{28A0092B-C50C-407E-A947-70E740481C1C}">
                <a14:useLocalDpi xmlns:a14="http://schemas.microsoft.com/office/drawing/2010/main"/>
              </a:ext>
            </a:extLst>
          </a:blip>
          <a:srcRect l="-43781" r="-43781"/>
          <a:stretch>
            <a:fillRect/>
          </a:stretch>
        </p:blipFill>
        <p:spPr>
          <a:xfrm>
            <a:off x="-1532785" y="0"/>
            <a:ext cx="13119975" cy="6660444"/>
          </a:xfrm>
        </p:spPr>
      </p:pic>
      <p:pic>
        <p:nvPicPr>
          <p:cNvPr id="5" name="Afbeelding 4" descr="DNR [13-741] Mevolution A5 Tagme.pd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1657" y="6607019"/>
            <a:ext cx="9933914" cy="2595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descr="Screen Shot 2013-10-30 at 12.21.57.png"/>
          <p:cNvPicPr>
            <a:picLocks noGrp="1" noChangeAspect="1"/>
          </p:cNvPicPr>
          <p:nvPr>
            <p:ph idx="1"/>
          </p:nvPr>
        </p:nvPicPr>
        <p:blipFill>
          <a:blip r:embed="rId2" cstate="email">
            <a:extLst>
              <a:ext uri="{28A0092B-C50C-407E-A947-70E740481C1C}">
                <a14:useLocalDpi xmlns:a14="http://schemas.microsoft.com/office/drawing/2010/main"/>
              </a:ext>
            </a:extLst>
          </a:blip>
          <a:srcRect l="-43781" r="-43781"/>
          <a:stretch>
            <a:fillRect/>
          </a:stretch>
        </p:blipFill>
        <p:spPr/>
      </p:pic>
      <p:pic>
        <p:nvPicPr>
          <p:cNvPr id="5" name="Afbeelding 4" descr="Screen Shot 2013-10-30 at 12.22.1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95521" y="327442"/>
            <a:ext cx="6793320" cy="6380046"/>
          </a:xfrm>
          <a:prstGeom prst="rect">
            <a:avLst/>
          </a:prstGeom>
        </p:spPr>
      </p:pic>
      <p:pic>
        <p:nvPicPr>
          <p:cNvPr id="6" name="Afbeelding 5" descr="DNR [13-741] Mevolution A5 Tagme.pd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1657" y="6607019"/>
            <a:ext cx="9933914" cy="2595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5300" y="994833"/>
            <a:ext cx="8915400" cy="1143000"/>
          </a:xfrm>
        </p:spPr>
        <p:txBody>
          <a:bodyPr>
            <a:normAutofit fontScale="90000"/>
          </a:bodyPr>
          <a:lstStyle/>
          <a:p>
            <a:r>
              <a:rPr lang="nl-NL" sz="3600" dirty="0" smtClean="0">
                <a:latin typeface="ScalaSansLF-Regular"/>
                <a:cs typeface="ScalaSansLF-Regular"/>
              </a:rPr>
              <a:t>ONTWIKKELING VAN DE MENSHEID, GESCHIEDENIS VAN DE EMANCIPATIE</a:t>
            </a:r>
            <a:r>
              <a:rPr lang="nl-NL" dirty="0" smtClean="0">
                <a:latin typeface="ScalaSansLF-Regular"/>
                <a:cs typeface="ScalaSansLF-Regular"/>
              </a:rPr>
              <a:t/>
            </a:r>
            <a:br>
              <a:rPr lang="nl-NL" dirty="0" smtClean="0">
                <a:latin typeface="ScalaSansLF-Regular"/>
                <a:cs typeface="ScalaSansLF-Regular"/>
              </a:rPr>
            </a:br>
            <a:r>
              <a:rPr lang="nl-NL" sz="2000" dirty="0" smtClean="0">
                <a:latin typeface="ScalaSansLF-Regular"/>
                <a:cs typeface="ScalaSansLF-Regular"/>
              </a:rPr>
              <a:t>&lt; Latijn </a:t>
            </a:r>
            <a:r>
              <a:rPr lang="nl-NL" sz="2000" dirty="0" err="1" smtClean="0">
                <a:latin typeface="ScalaSansLF-Regular"/>
                <a:cs typeface="ScalaSansLF-Regular"/>
              </a:rPr>
              <a:t>emancipare</a:t>
            </a:r>
            <a:r>
              <a:rPr lang="nl-NL" sz="2000" dirty="0" smtClean="0">
                <a:latin typeface="ScalaSansLF-Regular"/>
                <a:cs typeface="ScalaSansLF-Regular"/>
              </a:rPr>
              <a:t> “zich vrijmaken uit de vaderlijke macht”</a:t>
            </a:r>
            <a:r>
              <a:rPr lang="nl-NL" sz="2000" dirty="0" smtClean="0"/>
              <a:t/>
            </a:r>
            <a:br>
              <a:rPr lang="nl-NL" sz="2000" dirty="0" smtClean="0"/>
            </a:br>
            <a:r>
              <a:rPr lang="nl-NL" sz="2000" dirty="0" smtClean="0"/>
              <a:t/>
            </a:r>
            <a:br>
              <a:rPr lang="nl-NL" sz="2000" dirty="0" smtClean="0"/>
            </a:br>
            <a:endParaRPr lang="nl-NL" sz="2222" dirty="0"/>
          </a:p>
        </p:txBody>
      </p:sp>
      <p:sp>
        <p:nvSpPr>
          <p:cNvPr id="4" name="Tekstvak 3"/>
          <p:cNvSpPr txBox="1"/>
          <p:nvPr/>
        </p:nvSpPr>
        <p:spPr>
          <a:xfrm>
            <a:off x="1008945" y="2137836"/>
            <a:ext cx="8401755" cy="4247317"/>
          </a:xfrm>
          <a:prstGeom prst="rect">
            <a:avLst/>
          </a:prstGeom>
          <a:noFill/>
        </p:spPr>
        <p:txBody>
          <a:bodyPr wrap="square" rtlCol="0">
            <a:spAutoFit/>
          </a:bodyPr>
          <a:lstStyle/>
          <a:p>
            <a:r>
              <a:rPr lang="nl-NL" dirty="0" smtClean="0">
                <a:latin typeface="ScalaSansLF-Regular"/>
                <a:cs typeface="ScalaSansLF-Regular"/>
              </a:rPr>
              <a:t>Vrijmaken uit de macht van:</a:t>
            </a:r>
          </a:p>
          <a:p>
            <a:endParaRPr lang="nl-NL" dirty="0" smtClean="0">
              <a:latin typeface="ScalaSansLF-Regular"/>
              <a:cs typeface="ScalaSansLF-Regular"/>
            </a:endParaRPr>
          </a:p>
          <a:p>
            <a:r>
              <a:rPr lang="nl-NL" dirty="0" smtClean="0">
                <a:latin typeface="ScalaSansLF-Regular"/>
                <a:cs typeface="ScalaSansLF-Regular"/>
              </a:rPr>
              <a:t>de natuurkrachten 					door 	de mens</a:t>
            </a:r>
          </a:p>
          <a:p>
            <a:r>
              <a:rPr lang="nl-NL" dirty="0" smtClean="0">
                <a:latin typeface="ScalaSansLF-Regular"/>
                <a:cs typeface="ScalaSansLF-Regular"/>
              </a:rPr>
              <a:t>de goden, het magische denken		door 	de ratio</a:t>
            </a:r>
          </a:p>
          <a:p>
            <a:r>
              <a:rPr lang="nl-NL" dirty="0" smtClean="0">
                <a:latin typeface="ScalaSansLF-Regular"/>
                <a:cs typeface="ScalaSansLF-Regular"/>
              </a:rPr>
              <a:t>de landeigenaren 				       	door 	de horigen</a:t>
            </a:r>
          </a:p>
          <a:p>
            <a:r>
              <a:rPr lang="nl-NL" dirty="0" smtClean="0">
                <a:latin typeface="ScalaSansLF-Regular"/>
                <a:cs typeface="ScalaSansLF-Regular"/>
              </a:rPr>
              <a:t>de slavenhouders 				       	door 	de slaven</a:t>
            </a:r>
          </a:p>
          <a:p>
            <a:r>
              <a:rPr lang="nl-NL" dirty="0" smtClean="0">
                <a:latin typeface="ScalaSansLF-Regular"/>
                <a:cs typeface="ScalaSansLF-Regular"/>
              </a:rPr>
              <a:t>de adel 							door 	het volk</a:t>
            </a:r>
          </a:p>
          <a:p>
            <a:r>
              <a:rPr lang="nl-NL" dirty="0" smtClean="0">
                <a:latin typeface="ScalaSansLF-Regular"/>
                <a:cs typeface="ScalaSansLF-Regular"/>
              </a:rPr>
              <a:t>de dictator 						door 	het volk</a:t>
            </a:r>
          </a:p>
          <a:p>
            <a:r>
              <a:rPr lang="nl-NL" dirty="0" smtClean="0">
                <a:latin typeface="ScalaSansLF-Regular"/>
                <a:cs typeface="ScalaSansLF-Regular"/>
              </a:rPr>
              <a:t>de koloniale overheersers			door 	het gekoloniseerde volk</a:t>
            </a:r>
          </a:p>
          <a:p>
            <a:r>
              <a:rPr lang="nl-NL" dirty="0" smtClean="0">
                <a:latin typeface="ScalaSansLF-Regular"/>
                <a:cs typeface="ScalaSansLF-Regular"/>
              </a:rPr>
              <a:t>de geestelijkheid 					door 	de wetenschap</a:t>
            </a:r>
          </a:p>
          <a:p>
            <a:r>
              <a:rPr lang="nl-NL" dirty="0" smtClean="0">
                <a:latin typeface="ScalaSansLF-Regular"/>
                <a:cs typeface="ScalaSansLF-Regular"/>
              </a:rPr>
              <a:t>de ouders 						door 	de kinderen</a:t>
            </a:r>
          </a:p>
          <a:p>
            <a:r>
              <a:rPr lang="nl-NL" dirty="0" smtClean="0">
                <a:latin typeface="ScalaSansLF-Regular"/>
                <a:cs typeface="ScalaSansLF-Regular"/>
              </a:rPr>
              <a:t>de mannen 						door 	de vrouwen</a:t>
            </a:r>
          </a:p>
          <a:p>
            <a:r>
              <a:rPr lang="nl-NL" dirty="0" smtClean="0">
                <a:latin typeface="ScalaSansLF-Regular"/>
                <a:cs typeface="ScalaSansLF-Regular"/>
              </a:rPr>
              <a:t>de elite/hogere autoriteiten	 	        door 	het volk</a:t>
            </a:r>
          </a:p>
          <a:p>
            <a:r>
              <a:rPr lang="nl-NL" dirty="0" smtClean="0">
                <a:latin typeface="ScalaSansLF-Regular"/>
                <a:cs typeface="ScalaSansLF-Regular"/>
              </a:rPr>
              <a:t>het groot kapitaal				        door		de burgers</a:t>
            </a:r>
          </a:p>
          <a:p>
            <a:r>
              <a:rPr lang="nl-NL" dirty="0" smtClean="0">
                <a:latin typeface="ScalaSansLF-Regular"/>
                <a:cs typeface="ScalaSansLF-Regular"/>
              </a:rPr>
              <a:t>jou								door 	mij?</a:t>
            </a:r>
          </a:p>
        </p:txBody>
      </p:sp>
      <p:pic>
        <p:nvPicPr>
          <p:cNvPr id="5" name="Afbeelding 4" descr="DNR [13-741] Mevolution A5 Tagme.pd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1657" y="6607019"/>
            <a:ext cx="9933914" cy="2595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09 130318 A4 sociaal ontwerpendleren.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863453" y="206963"/>
            <a:ext cx="8905787" cy="650992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bril 2 overprikkelin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906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Afbeelding 5" descr="bril 1 eerlijke welvaart.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26838" y="3"/>
            <a:ext cx="5252326" cy="685799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Screen Shot 2013-10-30 at 12.47.37.png"/>
          <p:cNvPicPr>
            <a:picLocks noGrp="1" noChangeAspect="1"/>
          </p:cNvPicPr>
          <p:nvPr>
            <p:ph idx="1"/>
          </p:nvPr>
        </p:nvPicPr>
        <p:blipFill>
          <a:blip r:embed="rId2" cstate="email">
            <a:extLst>
              <a:ext uri="{28A0092B-C50C-407E-A947-70E740481C1C}">
                <a14:useLocalDpi xmlns:a14="http://schemas.microsoft.com/office/drawing/2010/main"/>
              </a:ext>
            </a:extLst>
          </a:blip>
          <a:srcRect l="-40813" r="-40813"/>
          <a:stretch>
            <a:fillRect/>
          </a:stretch>
        </p:blipFill>
        <p:spPr>
          <a:xfrm>
            <a:off x="-600505" y="1131099"/>
            <a:ext cx="11281054" cy="5726903"/>
          </a:xfrm>
        </p:spPr>
      </p:pic>
      <p:pic>
        <p:nvPicPr>
          <p:cNvPr id="6" name="Afbeelding 5" descr="bril 1 eerlijke welvaart.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474265" y="6286144"/>
            <a:ext cx="1431737" cy="571856"/>
          </a:xfrm>
          <a:prstGeom prst="rect">
            <a:avLst/>
          </a:prstGeom>
        </p:spPr>
      </p:pic>
      <p:sp>
        <p:nvSpPr>
          <p:cNvPr id="7" name="Tekstvak 6"/>
          <p:cNvSpPr txBox="1"/>
          <p:nvPr/>
        </p:nvSpPr>
        <p:spPr>
          <a:xfrm>
            <a:off x="1008945" y="402019"/>
            <a:ext cx="7518624" cy="400110"/>
          </a:xfrm>
          <a:prstGeom prst="rect">
            <a:avLst/>
          </a:prstGeom>
          <a:noFill/>
        </p:spPr>
        <p:txBody>
          <a:bodyPr wrap="none" rtlCol="0">
            <a:spAutoFit/>
          </a:bodyPr>
          <a:lstStyle/>
          <a:p>
            <a:r>
              <a:rPr lang="nl-NL" sz="2000" b="1" dirty="0" smtClean="0">
                <a:latin typeface="ScalaSansLF-Regular"/>
                <a:cs typeface="ScalaSansLF-Regular"/>
              </a:rPr>
              <a:t>KEUZESTRESS OPLOSSEN DOOR TE ONTWERPEN VANUIT DRIVE</a:t>
            </a:r>
            <a:endParaRPr lang="nl-NL" sz="2000" b="1" dirty="0">
              <a:latin typeface="ScalaSansLF-Regular"/>
              <a:cs typeface="ScalaSansLF-Regular"/>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Afbeelding 5"/>
          <p:cNvPicPr/>
          <p:nvPr/>
        </p:nvPicPr>
        <p:blipFill>
          <a:blip r:embed="rId3" cstate="email">
            <a:extLst>
              <a:ext uri="{28A0092B-C50C-407E-A947-70E740481C1C}">
                <a14:useLocalDpi xmlns:a14="http://schemas.microsoft.com/office/drawing/2010/main"/>
              </a:ext>
            </a:extLst>
          </a:blip>
          <a:stretch>
            <a:fillRect/>
          </a:stretch>
        </p:blipFill>
        <p:spPr>
          <a:xfrm>
            <a:off x="348200" y="549156"/>
            <a:ext cx="9062500" cy="4708525"/>
          </a:xfrm>
          <a:prstGeom prst="rect">
            <a:avLst/>
          </a:prstGeom>
          <a:ln w="9525">
            <a:solidFill>
              <a:schemeClr val="tx1"/>
            </a:solidFill>
          </a:ln>
        </p:spPr>
      </p:pic>
      <p:pic>
        <p:nvPicPr>
          <p:cNvPr id="4" name="Afbeelding 3" descr="bril 1 eerlijke welvaart.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474265" y="6286144"/>
            <a:ext cx="1431737" cy="57185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model voor technisch probleemoplossen.jpg"/>
          <p:cNvPicPr>
            <a:picLocks noGrp="1" noChangeAspect="1"/>
          </p:cNvPicPr>
          <p:nvPr>
            <p:ph idx="1"/>
          </p:nvPr>
        </p:nvPicPr>
        <p:blipFill>
          <a:blip r:embed="rId2" cstate="email">
            <a:extLst>
              <a:ext uri="{28A0092B-C50C-407E-A947-70E740481C1C}">
                <a14:useLocalDpi xmlns:a14="http://schemas.microsoft.com/office/drawing/2010/main"/>
              </a:ext>
            </a:extLst>
          </a:blip>
          <a:srcRect l="-214" r="-17"/>
          <a:stretch>
            <a:fillRect/>
          </a:stretch>
        </p:blipFill>
        <p:spPr>
          <a:xfrm>
            <a:off x="1521812" y="2767724"/>
            <a:ext cx="4099588" cy="3372440"/>
          </a:xfrm>
        </p:spPr>
      </p:pic>
      <p:sp>
        <p:nvSpPr>
          <p:cNvPr id="5" name="Titel 1"/>
          <p:cNvSpPr>
            <a:spLocks noGrp="1"/>
          </p:cNvSpPr>
          <p:nvPr>
            <p:ph type="title"/>
          </p:nvPr>
        </p:nvSpPr>
        <p:spPr>
          <a:xfrm>
            <a:off x="131677" y="1089750"/>
            <a:ext cx="9774323" cy="1143000"/>
          </a:xfrm>
        </p:spPr>
        <p:txBody>
          <a:bodyPr>
            <a:noAutofit/>
          </a:bodyPr>
          <a:lstStyle/>
          <a:p>
            <a:r>
              <a:rPr lang="nl-NL" sz="2000" dirty="0" smtClean="0">
                <a:latin typeface="ScalaSansLF-Caps"/>
                <a:cs typeface="ScalaSansLF-Caps"/>
              </a:rPr>
              <a:t>MODEL VOOR TECHNISCH PROBLEEM OPLOSSEN</a:t>
            </a:r>
            <a:br>
              <a:rPr lang="nl-NL" sz="2000" dirty="0" smtClean="0">
                <a:latin typeface="ScalaSansLF-Caps"/>
                <a:cs typeface="ScalaSansLF-Caps"/>
              </a:rPr>
            </a:br>
            <a:r>
              <a:rPr lang="nl-NL" sz="2000" dirty="0" smtClean="0">
                <a:latin typeface="ScalaSansLF-Caps"/>
                <a:cs typeface="ScalaSansLF-Caps"/>
              </a:rPr>
              <a:t/>
            </a:r>
            <a:br>
              <a:rPr lang="nl-NL" sz="2000" dirty="0" smtClean="0">
                <a:latin typeface="ScalaSansLF-Caps"/>
                <a:cs typeface="ScalaSansLF-Caps"/>
              </a:rPr>
            </a:br>
            <a:r>
              <a:rPr lang="nl-NL" sz="2000" dirty="0" smtClean="0">
                <a:latin typeface="ScalaSansLF-Caps"/>
                <a:cs typeface="ScalaSansLF-Caps"/>
              </a:rPr>
              <a:t>uit de methode Harry van den </a:t>
            </a:r>
            <a:r>
              <a:rPr lang="nl-NL" sz="2000" dirty="0" err="1" smtClean="0">
                <a:latin typeface="ScalaSansLF-Caps"/>
                <a:cs typeface="ScalaSansLF-Caps"/>
              </a:rPr>
              <a:t>Kroonenberg</a:t>
            </a:r>
            <a:r>
              <a:rPr lang="nl-NL" sz="2000" dirty="0" smtClean="0">
                <a:latin typeface="ScalaSansLF-Caps"/>
                <a:cs typeface="ScalaSansLF-Caps"/>
              </a:rPr>
              <a:t>, </a:t>
            </a:r>
            <a:br>
              <a:rPr lang="nl-NL" sz="2000" dirty="0" smtClean="0">
                <a:latin typeface="ScalaSansLF-Caps"/>
                <a:cs typeface="ScalaSansLF-Caps"/>
              </a:rPr>
            </a:br>
            <a:r>
              <a:rPr lang="nl-NL" sz="2000" dirty="0" smtClean="0">
                <a:latin typeface="ScalaSansLF-Caps"/>
                <a:cs typeface="ScalaSansLF-Caps"/>
              </a:rPr>
              <a:t>rector van Technische Universiteit Twente in de jaren 80. </a:t>
            </a:r>
            <a:br>
              <a:rPr lang="nl-NL" sz="2000" dirty="0" smtClean="0">
                <a:latin typeface="ScalaSansLF-Caps"/>
                <a:cs typeface="ScalaSansLF-Caps"/>
              </a:rPr>
            </a:br>
            <a:r>
              <a:rPr lang="nl-NL" sz="2000" dirty="0" smtClean="0">
                <a:latin typeface="ScalaSansLF-Caps"/>
                <a:cs typeface="ScalaSansLF-Caps"/>
              </a:rPr>
              <a:t>Ingezet bij </a:t>
            </a:r>
            <a:r>
              <a:rPr lang="nl-NL" sz="2000" dirty="0" err="1" smtClean="0">
                <a:latin typeface="ScalaSansLF-Caps"/>
                <a:cs typeface="ScalaSansLF-Caps"/>
              </a:rPr>
              <a:t>o.a.</a:t>
            </a:r>
            <a:r>
              <a:rPr lang="nl-NL" sz="2000" dirty="0" smtClean="0">
                <a:latin typeface="ScalaSansLF-Caps"/>
                <a:cs typeface="ScalaSansLF-Caps"/>
              </a:rPr>
              <a:t> Werktuigbouwkunde</a:t>
            </a:r>
            <a:endParaRPr lang="nl-NL" sz="2000" dirty="0">
              <a:latin typeface="ScalaSansLF-Caps"/>
              <a:cs typeface="ScalaSansLF-Caps"/>
            </a:endParaRPr>
          </a:p>
        </p:txBody>
      </p:sp>
      <p:pic>
        <p:nvPicPr>
          <p:cNvPr id="10" name="Afbeelding 9" descr="DNR [13-741] Mevolution A5 Tagme.pd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 y="6607019"/>
            <a:ext cx="9933914" cy="259562"/>
          </a:xfrm>
          <a:prstGeom prst="rect">
            <a:avLst/>
          </a:prstGeom>
        </p:spPr>
      </p:pic>
      <p:pic>
        <p:nvPicPr>
          <p:cNvPr id="13" name="Afbeelding 12" descr="einstein2.jpg"/>
          <p:cNvPicPr/>
          <p:nvPr/>
        </p:nvPicPr>
        <p:blipFill>
          <a:blip r:embed="rId4" cstate="email">
            <a:extLst>
              <a:ext uri="{28A0092B-C50C-407E-A947-70E740481C1C}">
                <a14:useLocalDpi xmlns:a14="http://schemas.microsoft.com/office/drawing/2010/main"/>
              </a:ext>
            </a:extLst>
          </a:blip>
          <a:srcRect/>
          <a:stretch>
            <a:fillRect/>
          </a:stretch>
        </p:blipFill>
        <p:spPr>
          <a:xfrm>
            <a:off x="5725219" y="2697661"/>
            <a:ext cx="1836569" cy="1707931"/>
          </a:xfrm>
          <a:prstGeom prst="rect">
            <a:avLst/>
          </a:prstGeom>
          <a:ln>
            <a:solidFill>
              <a:schemeClr val="tx1"/>
            </a:solidFill>
          </a:ln>
        </p:spPr>
      </p:pic>
      <p:sp>
        <p:nvSpPr>
          <p:cNvPr id="14" name="Tekstvak 13"/>
          <p:cNvSpPr txBox="1"/>
          <p:nvPr/>
        </p:nvSpPr>
        <p:spPr>
          <a:xfrm>
            <a:off x="5611354" y="4598279"/>
            <a:ext cx="4208695" cy="1169551"/>
          </a:xfrm>
          <a:prstGeom prst="rect">
            <a:avLst/>
          </a:prstGeom>
          <a:solidFill>
            <a:schemeClr val="bg1"/>
          </a:solidFill>
          <a:ln>
            <a:noFill/>
          </a:ln>
        </p:spPr>
        <p:txBody>
          <a:bodyPr wrap="square" rtlCol="0">
            <a:spAutoFit/>
          </a:bodyPr>
          <a:lstStyle/>
          <a:p>
            <a:r>
              <a:rPr lang="nl-NL" sz="1400" dirty="0" err="1" smtClean="0">
                <a:latin typeface="ScalaSansLF-Caps"/>
                <a:cs typeface="ScalaSansLF-Caps"/>
              </a:rPr>
              <a:t>Einstein</a:t>
            </a:r>
            <a:r>
              <a:rPr lang="nl-NL" sz="1400" dirty="0" smtClean="0">
                <a:latin typeface="ScalaSansLF-Caps"/>
                <a:cs typeface="ScalaSansLF-Caps"/>
              </a:rPr>
              <a:t>: </a:t>
            </a:r>
          </a:p>
          <a:p>
            <a:r>
              <a:rPr lang="nl-NL" sz="1400" dirty="0" smtClean="0">
                <a:latin typeface="ScalaSansLF-Caps"/>
                <a:cs typeface="ScalaSansLF-Caps"/>
              </a:rPr>
              <a:t>"</a:t>
            </a:r>
            <a:r>
              <a:rPr lang="nl-NL" sz="1400" dirty="0" err="1" smtClean="0">
                <a:latin typeface="ScalaSansLF-Caps"/>
                <a:cs typeface="ScalaSansLF-Caps"/>
              </a:rPr>
              <a:t>Logic</a:t>
            </a:r>
            <a:r>
              <a:rPr lang="nl-NL" sz="1400" dirty="0" smtClean="0">
                <a:latin typeface="ScalaSansLF-Caps"/>
                <a:cs typeface="ScalaSansLF-Caps"/>
              </a:rPr>
              <a:t> </a:t>
            </a:r>
            <a:r>
              <a:rPr lang="nl-NL" sz="1400" dirty="0" err="1" smtClean="0">
                <a:latin typeface="ScalaSansLF-Caps"/>
                <a:cs typeface="ScalaSansLF-Caps"/>
              </a:rPr>
              <a:t>will</a:t>
            </a:r>
            <a:r>
              <a:rPr lang="nl-NL" sz="1400" dirty="0" smtClean="0">
                <a:latin typeface="ScalaSansLF-Caps"/>
                <a:cs typeface="ScalaSansLF-Caps"/>
              </a:rPr>
              <a:t> </a:t>
            </a:r>
            <a:r>
              <a:rPr lang="nl-NL" sz="1400" dirty="0" err="1" smtClean="0">
                <a:latin typeface="ScalaSansLF-Caps"/>
                <a:cs typeface="ScalaSansLF-Caps"/>
              </a:rPr>
              <a:t>get</a:t>
            </a:r>
            <a:r>
              <a:rPr lang="nl-NL" sz="1400" dirty="0" smtClean="0">
                <a:latin typeface="ScalaSansLF-Caps"/>
                <a:cs typeface="ScalaSansLF-Caps"/>
              </a:rPr>
              <a:t> </a:t>
            </a:r>
            <a:r>
              <a:rPr lang="nl-NL" sz="1400" dirty="0" err="1" smtClean="0">
                <a:latin typeface="ScalaSansLF-Caps"/>
                <a:cs typeface="ScalaSansLF-Caps"/>
              </a:rPr>
              <a:t>you</a:t>
            </a:r>
            <a:r>
              <a:rPr lang="nl-NL" sz="1400" dirty="0" smtClean="0">
                <a:latin typeface="ScalaSansLF-Caps"/>
                <a:cs typeface="ScalaSansLF-Caps"/>
              </a:rPr>
              <a:t> </a:t>
            </a:r>
            <a:r>
              <a:rPr lang="nl-NL" sz="1400" dirty="0" err="1" smtClean="0">
                <a:latin typeface="ScalaSansLF-Caps"/>
                <a:cs typeface="ScalaSansLF-Caps"/>
              </a:rPr>
              <a:t>from</a:t>
            </a:r>
            <a:r>
              <a:rPr lang="nl-NL" sz="1400" dirty="0" smtClean="0">
                <a:latin typeface="ScalaSansLF-Caps"/>
                <a:cs typeface="ScalaSansLF-Caps"/>
              </a:rPr>
              <a:t> A to </a:t>
            </a:r>
            <a:r>
              <a:rPr lang="nl-NL" sz="1400" dirty="0" err="1" smtClean="0">
                <a:latin typeface="ScalaSansLF-Caps"/>
                <a:cs typeface="ScalaSansLF-Caps"/>
              </a:rPr>
              <a:t>B.</a:t>
            </a:r>
            <a:r>
              <a:rPr lang="nl-NL" sz="1400" dirty="0" smtClean="0">
                <a:latin typeface="ScalaSansLF-Caps"/>
                <a:cs typeface="ScalaSansLF-Caps"/>
              </a:rPr>
              <a:t> </a:t>
            </a:r>
            <a:r>
              <a:rPr lang="nl-NL" sz="1400" dirty="0" err="1" smtClean="0">
                <a:latin typeface="ScalaSansLF-Caps"/>
                <a:cs typeface="ScalaSansLF-Caps"/>
              </a:rPr>
              <a:t>Imagination</a:t>
            </a:r>
            <a:r>
              <a:rPr lang="nl-NL" sz="1400" dirty="0" smtClean="0">
                <a:latin typeface="ScalaSansLF-Caps"/>
                <a:cs typeface="ScalaSansLF-Caps"/>
              </a:rPr>
              <a:t> </a:t>
            </a:r>
            <a:r>
              <a:rPr lang="nl-NL" sz="1400" dirty="0" err="1" smtClean="0">
                <a:latin typeface="ScalaSansLF-Caps"/>
                <a:cs typeface="ScalaSansLF-Caps"/>
              </a:rPr>
              <a:t>will</a:t>
            </a:r>
            <a:r>
              <a:rPr lang="nl-NL" sz="1400" dirty="0" smtClean="0">
                <a:latin typeface="ScalaSansLF-Caps"/>
                <a:cs typeface="ScalaSansLF-Caps"/>
              </a:rPr>
              <a:t> </a:t>
            </a:r>
            <a:r>
              <a:rPr lang="nl-NL" sz="1400" dirty="0" err="1" smtClean="0">
                <a:latin typeface="ScalaSansLF-Caps"/>
                <a:cs typeface="ScalaSansLF-Caps"/>
              </a:rPr>
              <a:t>take</a:t>
            </a:r>
            <a:r>
              <a:rPr lang="nl-NL" sz="1400" dirty="0" smtClean="0">
                <a:latin typeface="ScalaSansLF-Caps"/>
                <a:cs typeface="ScalaSansLF-Caps"/>
              </a:rPr>
              <a:t> </a:t>
            </a:r>
            <a:r>
              <a:rPr lang="nl-NL" sz="1400" dirty="0" err="1" smtClean="0">
                <a:latin typeface="ScalaSansLF-Caps"/>
                <a:cs typeface="ScalaSansLF-Caps"/>
              </a:rPr>
              <a:t>you</a:t>
            </a:r>
            <a:r>
              <a:rPr lang="nl-NL" sz="1400" dirty="0" smtClean="0">
                <a:latin typeface="ScalaSansLF-Caps"/>
                <a:cs typeface="ScalaSansLF-Caps"/>
              </a:rPr>
              <a:t> </a:t>
            </a:r>
            <a:r>
              <a:rPr lang="nl-NL" sz="1400" dirty="0" err="1" smtClean="0">
                <a:latin typeface="ScalaSansLF-Caps"/>
                <a:cs typeface="ScalaSansLF-Caps"/>
              </a:rPr>
              <a:t>everywhere</a:t>
            </a:r>
            <a:r>
              <a:rPr lang="nl-NL" sz="1400" dirty="0" smtClean="0">
                <a:latin typeface="ScalaSansLF-Caps"/>
                <a:cs typeface="ScalaSansLF-Caps"/>
              </a:rPr>
              <a:t>." </a:t>
            </a:r>
            <a:endParaRPr lang="en-US" sz="1400" dirty="0" smtClean="0">
              <a:latin typeface="ScalaSansLF-Caps"/>
              <a:cs typeface="ScalaSansLF-Caps"/>
            </a:endParaRPr>
          </a:p>
          <a:p>
            <a:endParaRPr lang="nl-NL" sz="1400" dirty="0" smtClean="0">
              <a:latin typeface="ScalaSansLF-Caps"/>
              <a:cs typeface="ScalaSansLF-Caps"/>
            </a:endParaRPr>
          </a:p>
          <a:p>
            <a:r>
              <a:rPr lang="nl-NL" sz="1400" dirty="0" smtClean="0">
                <a:latin typeface="ScalaSansLF-Caps"/>
                <a:cs typeface="ScalaSansLF-Caps"/>
              </a:rPr>
              <a:t>Dus: </a:t>
            </a:r>
            <a:r>
              <a:rPr lang="nl-NL" sz="1400" dirty="0" err="1" smtClean="0">
                <a:latin typeface="ScalaSansLF-Caps"/>
                <a:cs typeface="ScalaSansLF-Caps"/>
              </a:rPr>
              <a:t>idee-ontwikkelingsfase</a:t>
            </a:r>
            <a:endParaRPr lang="nl-NL" sz="1400" dirty="0">
              <a:latin typeface="ScalaSansLF-Caps"/>
              <a:cs typeface="ScalaSansLF-Caps"/>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Afbeelding 8" descr="newyorktimes en 18de eeuw einde da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32299"/>
            <a:ext cx="9906000" cy="6858000"/>
          </a:xfrm>
          <a:prstGeom prst="rect">
            <a:avLst/>
          </a:prstGeom>
        </p:spPr>
      </p:pic>
      <p:pic>
        <p:nvPicPr>
          <p:cNvPr id="5" name="Afbeelding 4" descr="bril 1 eerlijke welvaart.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474265" y="6286144"/>
            <a:ext cx="1431737" cy="57185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van multitasken word je dom.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906000" cy="6858000"/>
          </a:xfrm>
          <a:prstGeom prst="rect">
            <a:avLst/>
          </a:prstGeom>
        </p:spPr>
      </p:pic>
      <p:pic>
        <p:nvPicPr>
          <p:cNvPr id="4" name="Afbeelding 3" descr="bril 1 eerlijke welvaart.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333183" y="6229794"/>
            <a:ext cx="1572819" cy="62820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Afbeelding 5" descr="bril 1 eerlijke welvaart.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8474265" y="6286144"/>
            <a:ext cx="1431737" cy="571856"/>
          </a:xfrm>
          <a:prstGeom prst="rect">
            <a:avLst/>
          </a:prstGeom>
        </p:spPr>
      </p:pic>
      <p:pic>
        <p:nvPicPr>
          <p:cNvPr id="7" name="Afbeelding 6" descr="hersenen 02 de impuls controle en eureka centrum.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03713" y="437738"/>
            <a:ext cx="8958845" cy="584840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2" y="0"/>
            <a:ext cx="9905999" cy="6858000"/>
          </a:xfrm>
          <a:prstGeom prst="rect">
            <a:avLst/>
          </a:prstGeom>
        </p:spPr>
      </p:pic>
      <p:sp>
        <p:nvSpPr>
          <p:cNvPr id="5" name="Tekstvak 4"/>
          <p:cNvSpPr txBox="1"/>
          <p:nvPr/>
        </p:nvSpPr>
        <p:spPr>
          <a:xfrm>
            <a:off x="988562" y="376299"/>
            <a:ext cx="3302001" cy="461665"/>
          </a:xfrm>
          <a:prstGeom prst="rect">
            <a:avLst/>
          </a:prstGeom>
          <a:noFill/>
        </p:spPr>
        <p:txBody>
          <a:bodyPr wrap="square" rtlCol="0">
            <a:spAutoFit/>
          </a:bodyPr>
          <a:lstStyle/>
          <a:p>
            <a:r>
              <a:rPr lang="nl-NL" sz="2400" dirty="0" smtClean="0"/>
              <a:t>Stil zijn in de menigte</a:t>
            </a:r>
            <a:endParaRPr lang="nl-NL" sz="2400" dirty="0"/>
          </a:p>
        </p:txBody>
      </p:sp>
      <p:pic>
        <p:nvPicPr>
          <p:cNvPr id="8" name="Afbeelding 7" descr="bril 1 eerlijke welvaart.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474265" y="6286144"/>
            <a:ext cx="1431737" cy="57185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Afbeelding 4" descr="inhibitie en betekenis van waarden etc.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3159" y="30"/>
            <a:ext cx="6937640" cy="6857945"/>
          </a:xfrm>
          <a:prstGeom prst="rect">
            <a:avLst/>
          </a:prstGeom>
        </p:spPr>
      </p:pic>
      <p:pic>
        <p:nvPicPr>
          <p:cNvPr id="3" name="Afbeelding 2" descr="bril 1 eerlijke welvaart.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474265" y="6286144"/>
            <a:ext cx="1431737" cy="57185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spiraLeren + inhiberen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906000" cy="6858000"/>
          </a:xfrm>
          <a:prstGeom prst="rect">
            <a:avLst/>
          </a:prstGeom>
        </p:spPr>
      </p:pic>
      <p:pic>
        <p:nvPicPr>
          <p:cNvPr id="4" name="Afbeelding 3" descr="bril 1 eerlijke welvaart.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474265" y="6286144"/>
            <a:ext cx="1431737" cy="57185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kstvak 2"/>
          <p:cNvSpPr txBox="1"/>
          <p:nvPr/>
        </p:nvSpPr>
        <p:spPr>
          <a:xfrm>
            <a:off x="1744868" y="364436"/>
            <a:ext cx="6769653" cy="5909311"/>
          </a:xfrm>
          <a:prstGeom prst="rect">
            <a:avLst/>
          </a:prstGeom>
          <a:noFill/>
        </p:spPr>
        <p:txBody>
          <a:bodyPr wrap="square" rtlCol="0">
            <a:spAutoFit/>
          </a:bodyPr>
          <a:lstStyle/>
          <a:p>
            <a:r>
              <a:rPr lang="nl-NL" b="1" dirty="0" smtClean="0"/>
              <a:t>1. Vakinhoudelijk grensoverstijgend </a:t>
            </a:r>
            <a:endParaRPr lang="en-US" dirty="0" smtClean="0"/>
          </a:p>
          <a:p>
            <a:r>
              <a:rPr lang="nl-NL" dirty="0" smtClean="0"/>
              <a:t> </a:t>
            </a:r>
            <a:endParaRPr lang="en-US" dirty="0" smtClean="0"/>
          </a:p>
          <a:p>
            <a:r>
              <a:rPr lang="nl-NL" dirty="0" smtClean="0"/>
              <a:t>De </a:t>
            </a:r>
            <a:r>
              <a:rPr lang="nl-NL" dirty="0" err="1" smtClean="0"/>
              <a:t>Reflective</a:t>
            </a:r>
            <a:r>
              <a:rPr lang="nl-NL" dirty="0" smtClean="0"/>
              <a:t> Professional is enerzijds gespecialiseerd en anderzijds breed georiënteerd. </a:t>
            </a:r>
            <a:endParaRPr lang="en-US" dirty="0" smtClean="0"/>
          </a:p>
          <a:p>
            <a:r>
              <a:rPr lang="nl-NL" dirty="0" smtClean="0"/>
              <a:t>Hij/zij beschikt over een breed denkframe en het vermogen om kennis creatief te combineren met complexe systemen en vraagstukken uit de beroepspraktijk. Zoekt uitdagende vraagstukken in kenniscentra of gerenommeerde bedrijven. Is in staat om regionale en internationale vergelijkingen te maken. Internationale oriëntatie is min of meer vanzelfsprekend, omdat vrijwel alle beroepen een internationale component kennen.</a:t>
            </a:r>
            <a:endParaRPr lang="en-US" dirty="0" smtClean="0"/>
          </a:p>
          <a:p>
            <a:r>
              <a:rPr lang="nl-NL" dirty="0" smtClean="0"/>
              <a:t> </a:t>
            </a:r>
            <a:endParaRPr lang="en-US" dirty="0" smtClean="0"/>
          </a:p>
          <a:p>
            <a:r>
              <a:rPr lang="nl-NL" dirty="0" smtClean="0"/>
              <a:t>Beoordelingsaspecten: </a:t>
            </a:r>
            <a:endParaRPr lang="en-US" dirty="0" smtClean="0"/>
          </a:p>
          <a:p>
            <a:r>
              <a:rPr lang="nl-NL" dirty="0" smtClean="0"/>
              <a:t>1.	Specialistische en/of brede vakinhoudelijke kennis uit eigen en 	andere disciplines </a:t>
            </a:r>
            <a:endParaRPr lang="en-US" dirty="0" smtClean="0"/>
          </a:p>
          <a:p>
            <a:r>
              <a:rPr lang="nl-NL" dirty="0" smtClean="0"/>
              <a:t>2. 	Vermogen om kennis </a:t>
            </a:r>
            <a:r>
              <a:rPr lang="nl-NL" sz="7200" b="1" dirty="0" smtClean="0">
                <a:solidFill>
                  <a:srgbClr val="078600"/>
                </a:solidFill>
              </a:rPr>
              <a:t>creatief</a:t>
            </a:r>
            <a:r>
              <a:rPr lang="nl-NL" dirty="0" smtClean="0">
                <a:solidFill>
                  <a:srgbClr val="078600"/>
                </a:solidFill>
              </a:rPr>
              <a:t> </a:t>
            </a:r>
            <a:r>
              <a:rPr lang="nl-NL" dirty="0" smtClean="0"/>
              <a:t>te gebruiken in complexe systemen en vraagstukken uit de beroepspraktijk </a:t>
            </a:r>
            <a:endParaRPr lang="en-US" dirty="0" smtClean="0"/>
          </a:p>
          <a:p>
            <a:r>
              <a:rPr lang="nl-NL" dirty="0" smtClean="0"/>
              <a:t>3.	Internationale oriëntatie </a:t>
            </a:r>
            <a:endParaRPr lang="nl-NL" dirty="0"/>
          </a:p>
        </p:txBody>
      </p:sp>
      <p:pic>
        <p:nvPicPr>
          <p:cNvPr id="5" name="Afbeelding 4" descr="DNR [13-741] Mevolution A5 Tagme.pd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1657" y="6607019"/>
            <a:ext cx="9933914" cy="2595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09 130318 A4 sociaal ontwerpendleren.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863453" y="206963"/>
            <a:ext cx="8905787" cy="650992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kstvak 3"/>
          <p:cNvSpPr txBox="1"/>
          <p:nvPr/>
        </p:nvSpPr>
        <p:spPr>
          <a:xfrm>
            <a:off x="1062394" y="885675"/>
            <a:ext cx="7844853" cy="4524315"/>
          </a:xfrm>
          <a:prstGeom prst="rect">
            <a:avLst/>
          </a:prstGeom>
          <a:noFill/>
        </p:spPr>
        <p:txBody>
          <a:bodyPr wrap="square" rtlCol="0">
            <a:spAutoFit/>
          </a:bodyPr>
          <a:lstStyle/>
          <a:p>
            <a:endParaRPr lang="nl-NL" sz="2400" dirty="0" smtClean="0"/>
          </a:p>
          <a:p>
            <a:r>
              <a:rPr lang="nl-NL" sz="2400" dirty="0" smtClean="0"/>
              <a:t>onderzoek/experiment uit 1993 van </a:t>
            </a:r>
          </a:p>
          <a:p>
            <a:r>
              <a:rPr lang="nl-NL" sz="2400" dirty="0" smtClean="0"/>
              <a:t>Jonathan </a:t>
            </a:r>
            <a:r>
              <a:rPr lang="nl-NL" sz="2400" dirty="0" err="1" smtClean="0"/>
              <a:t>Schooler</a:t>
            </a:r>
            <a:r>
              <a:rPr lang="nl-NL" sz="2400" dirty="0" smtClean="0"/>
              <a:t>, psycholoog </a:t>
            </a:r>
            <a:r>
              <a:rPr lang="nl-NL" sz="2400" dirty="0" err="1" smtClean="0"/>
              <a:t>University</a:t>
            </a:r>
            <a:r>
              <a:rPr lang="nl-NL" sz="2400" dirty="0" smtClean="0"/>
              <a:t> of </a:t>
            </a:r>
            <a:r>
              <a:rPr lang="nl-NL" sz="2400" dirty="0" err="1" smtClean="0"/>
              <a:t>California</a:t>
            </a:r>
            <a:endParaRPr lang="en-US" sz="2400" dirty="0" smtClean="0"/>
          </a:p>
          <a:p>
            <a:endParaRPr lang="nl-NL" sz="2400" dirty="0" smtClean="0"/>
          </a:p>
          <a:p>
            <a:endParaRPr lang="nl-NL" sz="2400" dirty="0" smtClean="0"/>
          </a:p>
          <a:p>
            <a:r>
              <a:rPr lang="nl-NL" sz="2400" dirty="0" smtClean="0"/>
              <a:t>grote omgekeerde stalen piramide</a:t>
            </a:r>
          </a:p>
          <a:p>
            <a:r>
              <a:rPr lang="nl-NL" sz="2400" dirty="0" smtClean="0"/>
              <a:t>perfect in evenwicht op de punt </a:t>
            </a:r>
          </a:p>
          <a:p>
            <a:r>
              <a:rPr lang="nl-NL" sz="2400" dirty="0" smtClean="0"/>
              <a:t>eronder biljet van 100 dollar</a:t>
            </a:r>
            <a:endParaRPr lang="en-US" sz="2400" dirty="0" smtClean="0"/>
          </a:p>
          <a:p>
            <a:endParaRPr lang="nl-NL" sz="2400" dirty="0" smtClean="0"/>
          </a:p>
          <a:p>
            <a:r>
              <a:rPr lang="nl-NL" sz="2400" dirty="0" smtClean="0"/>
              <a:t>Hoe verwijder je het biljet </a:t>
            </a:r>
          </a:p>
          <a:p>
            <a:r>
              <a:rPr lang="nl-NL" sz="2400" dirty="0" smtClean="0"/>
              <a:t>zonder de piramide te laten bewegen?</a:t>
            </a:r>
            <a:endParaRPr lang="en-US" sz="2400" dirty="0" smtClean="0"/>
          </a:p>
          <a:p>
            <a:endParaRPr lang="nl-NL" sz="2400" dirty="0"/>
          </a:p>
        </p:txBody>
      </p:sp>
      <p:pic>
        <p:nvPicPr>
          <p:cNvPr id="3" name="Afbeelding 2" descr="DNR [13-741] Mevolution A5 Tagme.pd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1657" y="6607019"/>
            <a:ext cx="9933914" cy="2595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Afbeelding 2" descr="hersenen 02 de impuls controle en eureka centrum.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90899" y="404525"/>
            <a:ext cx="9068059" cy="6001927"/>
          </a:xfrm>
          <a:prstGeom prst="rect">
            <a:avLst/>
          </a:prstGeom>
        </p:spPr>
      </p:pic>
      <p:pic>
        <p:nvPicPr>
          <p:cNvPr id="4" name="Afbeelding 3" descr="DNR [13-741] Mevolution A5 Tagme.pd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1657" y="6607019"/>
            <a:ext cx="9933914" cy="2595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DNR [13-741] Mevolution A5 Tagme.pd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1657" y="6607019"/>
            <a:ext cx="9933914" cy="259562"/>
          </a:xfrm>
          <a:prstGeom prst="rect">
            <a:avLst/>
          </a:prstGeom>
        </p:spPr>
      </p:pic>
      <p:pic>
        <p:nvPicPr>
          <p:cNvPr id="6" name="Afbeelding 5" descr="09 130318 A4 sociaal ontwerpendleren.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43708" y="21524"/>
            <a:ext cx="8905787" cy="6509926"/>
          </a:xfrm>
          <a:prstGeom prst="rect">
            <a:avLst/>
          </a:prstGeom>
        </p:spPr>
      </p:pic>
      <p:pic>
        <p:nvPicPr>
          <p:cNvPr id="5" name="Afbeelding 4" descr="kinderen leren sociaal ontwerpen A4 nieuw.psd"/>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341600" y="856888"/>
            <a:ext cx="857214" cy="93891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85785" y="288660"/>
            <a:ext cx="7716325" cy="830997"/>
          </a:xfrm>
          <a:prstGeom prst="rect">
            <a:avLst/>
          </a:prstGeom>
          <a:noFill/>
        </p:spPr>
        <p:txBody>
          <a:bodyPr wrap="none" rtlCol="0">
            <a:spAutoFit/>
          </a:bodyPr>
          <a:lstStyle/>
          <a:p>
            <a:r>
              <a:rPr lang="nl-NL" sz="2400" dirty="0" smtClean="0"/>
              <a:t>Ander proces in de hersenen bij improviserende jazzmusicus</a:t>
            </a:r>
          </a:p>
          <a:p>
            <a:r>
              <a:rPr lang="nl-NL" sz="2400" dirty="0" smtClean="0"/>
              <a:t>dan bij een klassieke orkestmusicus</a:t>
            </a:r>
            <a:endParaRPr lang="nl-NL" sz="2400" dirty="0"/>
          </a:p>
        </p:txBody>
      </p:sp>
      <p:pic>
        <p:nvPicPr>
          <p:cNvPr id="4" name="Afbeelding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77403" y="1195531"/>
            <a:ext cx="4699516" cy="3291870"/>
          </a:xfrm>
          <a:prstGeom prst="rect">
            <a:avLst/>
          </a:prstGeom>
        </p:spPr>
      </p:pic>
      <p:pic>
        <p:nvPicPr>
          <p:cNvPr id="3" name="Afbeelding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7313" y="3709871"/>
            <a:ext cx="5372333" cy="2758519"/>
          </a:xfrm>
          <a:prstGeom prst="rect">
            <a:avLst/>
          </a:prstGeom>
        </p:spPr>
      </p:pic>
      <p:sp>
        <p:nvSpPr>
          <p:cNvPr id="5" name="Tekstvak 4"/>
          <p:cNvSpPr txBox="1"/>
          <p:nvPr/>
        </p:nvSpPr>
        <p:spPr>
          <a:xfrm>
            <a:off x="1212565" y="2073612"/>
            <a:ext cx="2108269" cy="369332"/>
          </a:xfrm>
          <a:prstGeom prst="rect">
            <a:avLst/>
          </a:prstGeom>
          <a:noFill/>
        </p:spPr>
        <p:txBody>
          <a:bodyPr wrap="none" rtlCol="0">
            <a:spAutoFit/>
          </a:bodyPr>
          <a:lstStyle/>
          <a:p>
            <a:r>
              <a:rPr lang="nl-NL" dirty="0" err="1" smtClean="0">
                <a:hlinkClick r:id="rId5"/>
              </a:rPr>
              <a:t>Miles</a:t>
            </a:r>
            <a:r>
              <a:rPr lang="nl-NL" dirty="0" smtClean="0">
                <a:hlinkClick r:id="rId5"/>
              </a:rPr>
              <a:t> Davis, </a:t>
            </a:r>
            <a:r>
              <a:rPr lang="nl-NL" dirty="0" err="1" smtClean="0">
                <a:hlinkClick r:id="rId5"/>
              </a:rPr>
              <a:t>So</a:t>
            </a:r>
            <a:r>
              <a:rPr lang="nl-NL" dirty="0" smtClean="0">
                <a:hlinkClick r:id="rId5"/>
              </a:rPr>
              <a:t> </a:t>
            </a:r>
            <a:r>
              <a:rPr lang="nl-NL" dirty="0" err="1" smtClean="0">
                <a:hlinkClick r:id="rId5"/>
              </a:rPr>
              <a:t>what</a:t>
            </a:r>
            <a:endParaRPr lang="nl-NL" dirty="0"/>
          </a:p>
        </p:txBody>
      </p:sp>
      <p:pic>
        <p:nvPicPr>
          <p:cNvPr id="6" name="Afbeelding 5" descr="DNR [13-741] Mevolution A5 Tagme.pdf"/>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657" y="6607019"/>
            <a:ext cx="9933914" cy="2595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nd all that jazz.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906000" cy="6858000"/>
          </a:xfrm>
          <a:prstGeom prst="rect">
            <a:avLst/>
          </a:prstGeom>
        </p:spPr>
      </p:pic>
      <p:pic>
        <p:nvPicPr>
          <p:cNvPr id="4" name="Afbeelding 3" descr="DNR [13-741] Mevolution A5 Tagme.pd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1657" y="6607019"/>
            <a:ext cx="9933914" cy="2595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09 130318 A4 sociaal ontwerpendleren.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863453" y="206963"/>
            <a:ext cx="8905787" cy="650992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bril 2 overprikkelin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906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Afbeelding 5" descr="bril 1 eerlijke welvaart.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26836" y="3"/>
            <a:ext cx="5252325" cy="685799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de chinezen zijn niet zo slim 0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9540" y="1493721"/>
            <a:ext cx="5805641" cy="4827189"/>
          </a:xfrm>
          <a:prstGeom prst="rect">
            <a:avLst/>
          </a:prstGeom>
          <a:ln w="9525">
            <a:solidFill>
              <a:schemeClr val="tx1"/>
            </a:solidFill>
          </a:ln>
        </p:spPr>
      </p:pic>
      <p:pic>
        <p:nvPicPr>
          <p:cNvPr id="5" name="il_fi" descr="http://www.hoesnel.nl/economische_ontwikkeling/plaatjes/voorspelling-economie-BRIC-G6.gif"/>
          <p:cNvPicPr/>
          <p:nvPr/>
        </p:nvPicPr>
        <p:blipFill>
          <a:blip r:embed="rId3"/>
          <a:srcRect/>
          <a:stretch>
            <a:fillRect/>
          </a:stretch>
        </p:blipFill>
        <p:spPr bwMode="auto">
          <a:xfrm>
            <a:off x="6259187" y="1493721"/>
            <a:ext cx="3465655" cy="4827189"/>
          </a:xfrm>
          <a:prstGeom prst="rect">
            <a:avLst/>
          </a:prstGeom>
          <a:noFill/>
          <a:ln w="9525">
            <a:solidFill>
              <a:schemeClr val="tx1"/>
            </a:solidFill>
            <a:miter lim="800000"/>
            <a:headEnd/>
            <a:tailEnd/>
          </a:ln>
        </p:spPr>
      </p:pic>
      <p:sp>
        <p:nvSpPr>
          <p:cNvPr id="7" name="Tekstvak 6"/>
          <p:cNvSpPr txBox="1"/>
          <p:nvPr/>
        </p:nvSpPr>
        <p:spPr>
          <a:xfrm>
            <a:off x="1018027" y="504143"/>
            <a:ext cx="5020617" cy="1015663"/>
          </a:xfrm>
          <a:prstGeom prst="rect">
            <a:avLst/>
          </a:prstGeom>
          <a:noFill/>
        </p:spPr>
        <p:txBody>
          <a:bodyPr wrap="square" rtlCol="0">
            <a:spAutoFit/>
          </a:bodyPr>
          <a:lstStyle/>
          <a:p>
            <a:r>
              <a:rPr lang="nl-NL" sz="2400" b="1" dirty="0" smtClean="0">
                <a:latin typeface="ScalaSansLF-Regular"/>
                <a:cs typeface="ScalaSansLF-Regular"/>
              </a:rPr>
              <a:t>BANG VOOR DE CHINEZEN?</a:t>
            </a:r>
          </a:p>
          <a:p>
            <a:endParaRPr lang="nl-NL" b="1" dirty="0" smtClean="0">
              <a:latin typeface="ScalaSansLF-Regular"/>
              <a:cs typeface="ScalaSansLF-Regular"/>
            </a:endParaRPr>
          </a:p>
          <a:p>
            <a:endParaRPr lang="nl-NL" b="1" dirty="0" smtClean="0">
              <a:latin typeface="ScalaSansLF-Regular"/>
              <a:cs typeface="ScalaSansLF-Regular"/>
            </a:endParaRPr>
          </a:p>
        </p:txBody>
      </p:sp>
      <p:pic>
        <p:nvPicPr>
          <p:cNvPr id="6" name="Afbeelding 5" descr="DNR [13-741] Mevolution A5 Tagme.pd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1657" y="6607019"/>
            <a:ext cx="9933914" cy="2595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5300" y="609615"/>
            <a:ext cx="8620426" cy="1143000"/>
          </a:xfrm>
          <a:solidFill>
            <a:schemeClr val="bg1"/>
          </a:solidFill>
          <a:ln>
            <a:noFill/>
          </a:ln>
        </p:spPr>
        <p:txBody>
          <a:bodyPr>
            <a:noAutofit/>
          </a:bodyPr>
          <a:lstStyle/>
          <a:p>
            <a:pPr algn="l"/>
            <a:r>
              <a:rPr lang="nl-NL" sz="2000" b="1" dirty="0" smtClean="0">
                <a:latin typeface="ScalaSansLF-Regular"/>
                <a:cs typeface="ScalaSansLF-Regular"/>
              </a:rPr>
              <a:t>GRONDSTOFFEN RAKEN OP</a:t>
            </a:r>
            <a:br>
              <a:rPr lang="nl-NL" sz="2000" b="1" dirty="0" smtClean="0">
                <a:latin typeface="ScalaSansLF-Regular"/>
                <a:cs typeface="ScalaSansLF-Regular"/>
              </a:rPr>
            </a:br>
            <a:r>
              <a:rPr lang="nl-NL" sz="2000" b="1" dirty="0" smtClean="0">
                <a:latin typeface="ScalaSansLF-Regular"/>
                <a:cs typeface="ScalaSansLF-Regular"/>
              </a:rPr>
              <a:t>FOSSIELE BRANDSTOFFEN RAKEN OP</a:t>
            </a:r>
            <a:br>
              <a:rPr lang="nl-NL" sz="2000" b="1" dirty="0" smtClean="0">
                <a:latin typeface="ScalaSansLF-Regular"/>
                <a:cs typeface="ScalaSansLF-Regular"/>
              </a:rPr>
            </a:br>
            <a:r>
              <a:rPr lang="nl-NL" sz="2000" b="1" dirty="0" smtClean="0">
                <a:latin typeface="ScalaSansLF-Regular"/>
                <a:cs typeface="ScalaSansLF-Regular"/>
              </a:rPr>
              <a:t>NOODZAAK TOT HERONTWERP INDUSTRIE</a:t>
            </a:r>
            <a:endParaRPr lang="nl-NL" sz="2000" b="1" dirty="0">
              <a:latin typeface="ScalaSansLF-Regular"/>
              <a:cs typeface="ScalaSansLF-Regular"/>
            </a:endParaRPr>
          </a:p>
        </p:txBody>
      </p:sp>
      <p:pic>
        <p:nvPicPr>
          <p:cNvPr id="4" name="Afbeelding 3"/>
          <p:cNvPicPr/>
          <p:nvPr/>
        </p:nvPicPr>
        <p:blipFill>
          <a:blip r:embed="rId3"/>
          <a:stretch>
            <a:fillRect/>
          </a:stretch>
        </p:blipFill>
        <p:spPr>
          <a:xfrm>
            <a:off x="323325" y="2003132"/>
            <a:ext cx="4896428" cy="3677426"/>
          </a:xfrm>
          <a:prstGeom prst="rect">
            <a:avLst/>
          </a:prstGeom>
          <a:ln w="9525">
            <a:solidFill>
              <a:schemeClr val="tx1"/>
            </a:solidFill>
          </a:ln>
        </p:spPr>
      </p:pic>
      <p:pic>
        <p:nvPicPr>
          <p:cNvPr id="5" name="Afbeelding 4"/>
          <p:cNvPicPr/>
          <p:nvPr/>
        </p:nvPicPr>
        <p:blipFill>
          <a:blip r:embed="rId4" cstate="email">
            <a:extLst>
              <a:ext uri="{28A0092B-C50C-407E-A947-70E740481C1C}">
                <a14:useLocalDpi xmlns:a14="http://schemas.microsoft.com/office/drawing/2010/main"/>
              </a:ext>
            </a:extLst>
          </a:blip>
          <a:stretch>
            <a:fillRect/>
          </a:stretch>
        </p:blipFill>
        <p:spPr>
          <a:xfrm>
            <a:off x="5391730" y="1994149"/>
            <a:ext cx="4232680" cy="3677426"/>
          </a:xfrm>
          <a:prstGeom prst="rect">
            <a:avLst/>
          </a:prstGeom>
          <a:ln w="9525">
            <a:solidFill>
              <a:schemeClr val="tx1"/>
            </a:solidFill>
          </a:ln>
        </p:spPr>
      </p:pic>
      <p:sp>
        <p:nvSpPr>
          <p:cNvPr id="8" name="Tekstvak 7"/>
          <p:cNvSpPr txBox="1"/>
          <p:nvPr/>
        </p:nvSpPr>
        <p:spPr>
          <a:xfrm>
            <a:off x="495300" y="5951121"/>
            <a:ext cx="4313322" cy="646331"/>
          </a:xfrm>
          <a:prstGeom prst="rect">
            <a:avLst/>
          </a:prstGeom>
          <a:solidFill>
            <a:schemeClr val="bg1"/>
          </a:solidFill>
          <a:ln>
            <a:solidFill>
              <a:schemeClr val="tx1"/>
            </a:solidFill>
          </a:ln>
        </p:spPr>
        <p:txBody>
          <a:bodyPr wrap="square" rtlCol="0">
            <a:spAutoFit/>
          </a:bodyPr>
          <a:lstStyle/>
          <a:p>
            <a:r>
              <a:rPr lang="nl-NL" dirty="0" smtClean="0">
                <a:hlinkClick r:id="rId5"/>
              </a:rPr>
              <a:t>Deel 1</a:t>
            </a:r>
            <a:endParaRPr lang="nl-NL" dirty="0" smtClean="0"/>
          </a:p>
          <a:p>
            <a:r>
              <a:rPr lang="nl-NL" dirty="0" smtClean="0">
                <a:hlinkClick r:id="rId6"/>
              </a:rPr>
              <a:t>Deel 2</a:t>
            </a:r>
            <a:endParaRPr lang="nl-NL" dirty="0"/>
          </a:p>
        </p:txBody>
      </p:sp>
      <p:sp>
        <p:nvSpPr>
          <p:cNvPr id="9" name="Tekstvak 8"/>
          <p:cNvSpPr txBox="1"/>
          <p:nvPr/>
        </p:nvSpPr>
        <p:spPr>
          <a:xfrm>
            <a:off x="5008361" y="5941455"/>
            <a:ext cx="2227840" cy="646331"/>
          </a:xfrm>
          <a:prstGeom prst="rect">
            <a:avLst/>
          </a:prstGeom>
          <a:solidFill>
            <a:schemeClr val="bg1"/>
          </a:solidFill>
          <a:ln>
            <a:solidFill>
              <a:schemeClr val="tx1"/>
            </a:solidFill>
          </a:ln>
        </p:spPr>
        <p:txBody>
          <a:bodyPr wrap="square" rtlCol="0">
            <a:spAutoFit/>
          </a:bodyPr>
          <a:lstStyle/>
          <a:p>
            <a:r>
              <a:rPr lang="nl-NL" dirty="0" smtClean="0">
                <a:hlinkClick r:id="rId7"/>
              </a:rPr>
              <a:t>Website van oat-shoes</a:t>
            </a:r>
            <a:endParaRPr lang="nl-NL" dirty="0"/>
          </a:p>
        </p:txBody>
      </p:sp>
      <p:pic>
        <p:nvPicPr>
          <p:cNvPr id="11" name="Afbeelding 10" descr="DNR [13-741] Mevolution A5 Tagme.pdf"/>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1657" y="6607019"/>
            <a:ext cx="9933914" cy="2595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5300" y="664771"/>
            <a:ext cx="8915400" cy="1143000"/>
          </a:xfrm>
        </p:spPr>
        <p:txBody>
          <a:bodyPr>
            <a:noAutofit/>
          </a:bodyPr>
          <a:lstStyle/>
          <a:p>
            <a:r>
              <a:rPr lang="nl-NL" sz="2000" b="1" dirty="0" smtClean="0">
                <a:latin typeface="ScalaSansLF-Regular"/>
                <a:cs typeface="ScalaSansLF-Regular"/>
              </a:rPr>
              <a:t/>
            </a:r>
            <a:br>
              <a:rPr lang="nl-NL" sz="2000" b="1" dirty="0" smtClean="0">
                <a:latin typeface="ScalaSansLF-Regular"/>
                <a:cs typeface="ScalaSansLF-Regular"/>
              </a:rPr>
            </a:br>
            <a:r>
              <a:rPr lang="nl-NL" sz="2000" b="1" dirty="0" smtClean="0">
                <a:latin typeface="ScalaSansLF-Regular"/>
                <a:cs typeface="ScalaSansLF-Regular"/>
              </a:rPr>
              <a:t>GENOEG VAN DE GRAAICULTUUR</a:t>
            </a:r>
            <a:br>
              <a:rPr lang="nl-NL" sz="2000" b="1" dirty="0" smtClean="0">
                <a:latin typeface="ScalaSansLF-Regular"/>
                <a:cs typeface="ScalaSansLF-Regular"/>
              </a:rPr>
            </a:br>
            <a:r>
              <a:rPr lang="nl-NL" sz="2000" b="1" dirty="0" smtClean="0">
                <a:latin typeface="ScalaSansLF-Regular"/>
                <a:cs typeface="ScalaSansLF-Regular"/>
              </a:rPr>
              <a:t>GENOEG VAN KAPITALISME: </a:t>
            </a:r>
            <a:br>
              <a:rPr lang="nl-NL" sz="2000" b="1" dirty="0" smtClean="0">
                <a:latin typeface="ScalaSansLF-Regular"/>
                <a:cs typeface="ScalaSansLF-Regular"/>
              </a:rPr>
            </a:br>
            <a:r>
              <a:rPr lang="nl-NL" sz="2000" b="1" dirty="0" smtClean="0">
                <a:latin typeface="ScalaSansLF-Regular"/>
                <a:cs typeface="ScalaSansLF-Regular"/>
              </a:rPr>
              <a:t>SCHAALVERGROTING, WINSTMAXIMALISATIE EN EEUWIGE GROEI</a:t>
            </a:r>
            <a:br>
              <a:rPr lang="nl-NL" sz="2000" b="1" dirty="0" smtClean="0">
                <a:latin typeface="ScalaSansLF-Regular"/>
                <a:cs typeface="ScalaSansLF-Regular"/>
              </a:rPr>
            </a:br>
            <a:r>
              <a:rPr lang="nl-NL" sz="2000" b="1" dirty="0" smtClean="0">
                <a:latin typeface="ScalaSansLF-Regular"/>
                <a:cs typeface="ScalaSansLF-Regular"/>
              </a:rPr>
              <a:t/>
            </a:r>
            <a:br>
              <a:rPr lang="nl-NL" sz="2000" b="1" dirty="0" smtClean="0">
                <a:latin typeface="ScalaSansLF-Regular"/>
                <a:cs typeface="ScalaSansLF-Regular"/>
              </a:rPr>
            </a:br>
            <a:r>
              <a:rPr lang="nl-NL" sz="2000" b="1" dirty="0" smtClean="0">
                <a:latin typeface="ScalaSansLF-Regular"/>
                <a:cs typeface="ScalaSansLF-Regular"/>
              </a:rPr>
              <a:t/>
            </a:r>
            <a:br>
              <a:rPr lang="nl-NL" sz="2000" b="1" dirty="0" smtClean="0">
                <a:latin typeface="ScalaSansLF-Regular"/>
                <a:cs typeface="ScalaSansLF-Regular"/>
              </a:rPr>
            </a:br>
            <a:endParaRPr lang="nl-NL" sz="2000" b="1" dirty="0">
              <a:latin typeface="ScalaSansLF-Regular"/>
              <a:cs typeface="ScalaSansLF-Regular"/>
            </a:endParaRPr>
          </a:p>
        </p:txBody>
      </p:sp>
      <p:pic>
        <p:nvPicPr>
          <p:cNvPr id="7" name="Afbeelding 6" descr="RAB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62632" y="1519950"/>
            <a:ext cx="4529931" cy="5338053"/>
          </a:xfrm>
          <a:prstGeom prst="rect">
            <a:avLst/>
          </a:prstGeom>
          <a:ln>
            <a:solidFill>
              <a:schemeClr val="tx1"/>
            </a:solidFill>
          </a:ln>
        </p:spPr>
      </p:pic>
      <p:pic>
        <p:nvPicPr>
          <p:cNvPr id="4" name="Afbeelding 3" descr="DNR [13-741] Mevolution A5 Tagme.pd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1657" y="6607019"/>
            <a:ext cx="9933914" cy="2595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p:nvPr/>
        </p:nvPicPr>
        <p:blipFill>
          <a:blip r:embed="rId3" cstate="email">
            <a:extLst>
              <a:ext uri="{28A0092B-C50C-407E-A947-70E740481C1C}">
                <a14:useLocalDpi xmlns:a14="http://schemas.microsoft.com/office/drawing/2010/main"/>
              </a:ext>
            </a:extLst>
          </a:blip>
          <a:srcRect/>
          <a:stretch>
            <a:fillRect/>
          </a:stretch>
        </p:blipFill>
        <p:spPr>
          <a:xfrm>
            <a:off x="492809" y="1476460"/>
            <a:ext cx="4941962" cy="5111323"/>
          </a:xfrm>
          <a:prstGeom prst="rect">
            <a:avLst/>
          </a:prstGeom>
          <a:ln w="9525">
            <a:solidFill>
              <a:schemeClr val="tx1"/>
            </a:solidFill>
          </a:ln>
        </p:spPr>
      </p:pic>
      <p:sp>
        <p:nvSpPr>
          <p:cNvPr id="9" name="Tekstvak 8"/>
          <p:cNvSpPr txBox="1"/>
          <p:nvPr/>
        </p:nvSpPr>
        <p:spPr>
          <a:xfrm>
            <a:off x="5580733" y="3955563"/>
            <a:ext cx="4325267" cy="1200329"/>
          </a:xfrm>
          <a:prstGeom prst="rect">
            <a:avLst/>
          </a:prstGeom>
          <a:noFill/>
        </p:spPr>
        <p:txBody>
          <a:bodyPr wrap="square" rtlCol="0">
            <a:spAutoFit/>
          </a:bodyPr>
          <a:lstStyle/>
          <a:p>
            <a:endParaRPr lang="nl-NL" dirty="0" smtClean="0"/>
          </a:p>
          <a:p>
            <a:r>
              <a:rPr lang="nl-NL" dirty="0" smtClean="0">
                <a:hlinkClick r:id="rId4"/>
              </a:rPr>
              <a:t>Klik hier voor een school tv filmpje</a:t>
            </a:r>
            <a:endParaRPr lang="nl-NL" dirty="0" smtClean="0"/>
          </a:p>
          <a:p>
            <a:endParaRPr lang="nl-NL" dirty="0" smtClean="0"/>
          </a:p>
          <a:p>
            <a:endParaRPr lang="nl-NL" dirty="0"/>
          </a:p>
        </p:txBody>
      </p:sp>
      <p:sp>
        <p:nvSpPr>
          <p:cNvPr id="5" name="Titel 5"/>
          <p:cNvSpPr>
            <a:spLocks noGrp="1"/>
          </p:cNvSpPr>
          <p:nvPr>
            <p:ph type="title"/>
          </p:nvPr>
        </p:nvSpPr>
        <p:spPr>
          <a:xfrm>
            <a:off x="1261006" y="223490"/>
            <a:ext cx="6384286" cy="1143000"/>
          </a:xfrm>
        </p:spPr>
        <p:txBody>
          <a:bodyPr>
            <a:noAutofit/>
          </a:bodyPr>
          <a:lstStyle/>
          <a:p>
            <a:pPr algn="l"/>
            <a:r>
              <a:rPr lang="nl-NL" sz="2000" b="1" dirty="0" smtClean="0">
                <a:latin typeface="ScalaSansLF-Regular"/>
                <a:cs typeface="ScalaSansLF-Regular"/>
              </a:rPr>
              <a:t>MASSA MAATWERK</a:t>
            </a:r>
            <a:br>
              <a:rPr lang="nl-NL" sz="2000" b="1" dirty="0" smtClean="0">
                <a:latin typeface="ScalaSansLF-Regular"/>
                <a:cs typeface="ScalaSansLF-Regular"/>
              </a:rPr>
            </a:br>
            <a:r>
              <a:rPr lang="nl-NL" sz="2000" b="1" dirty="0" err="1" smtClean="0">
                <a:latin typeface="ScalaSansLF-Regular"/>
                <a:cs typeface="ScalaSansLF-Regular"/>
              </a:rPr>
              <a:t>3D</a:t>
            </a:r>
            <a:r>
              <a:rPr lang="nl-NL" sz="2000" b="1" dirty="0" smtClean="0">
                <a:latin typeface="ScalaSansLF-Regular"/>
                <a:cs typeface="ScalaSansLF-Regular"/>
              </a:rPr>
              <a:t> PRINTING</a:t>
            </a:r>
            <a:endParaRPr lang="nl-NL" sz="2000" b="1" dirty="0">
              <a:latin typeface="ScalaSansLF-Regular"/>
              <a:cs typeface="ScalaSansLF-Regular"/>
            </a:endParaRPr>
          </a:p>
        </p:txBody>
      </p:sp>
      <p:sp>
        <p:nvSpPr>
          <p:cNvPr id="6" name="Tekstvak 5"/>
          <p:cNvSpPr txBox="1"/>
          <p:nvPr/>
        </p:nvSpPr>
        <p:spPr>
          <a:xfrm>
            <a:off x="6713068" y="3199350"/>
            <a:ext cx="1261846" cy="369332"/>
          </a:xfrm>
          <a:prstGeom prst="rect">
            <a:avLst/>
          </a:prstGeom>
          <a:noFill/>
        </p:spPr>
        <p:txBody>
          <a:bodyPr wrap="none" rtlCol="0">
            <a:spAutoFit/>
          </a:bodyPr>
          <a:lstStyle/>
          <a:p>
            <a:r>
              <a:rPr lang="nl-NL" dirty="0" smtClean="0">
                <a:hlinkClick r:id="rId5"/>
              </a:rPr>
              <a:t>3 </a:t>
            </a:r>
            <a:r>
              <a:rPr lang="nl-NL" dirty="0" err="1" smtClean="0">
                <a:hlinkClick r:id="rId5"/>
              </a:rPr>
              <a:t>d</a:t>
            </a:r>
            <a:r>
              <a:rPr lang="nl-NL" dirty="0" smtClean="0">
                <a:hlinkClick r:id="rId5"/>
              </a:rPr>
              <a:t> </a:t>
            </a:r>
            <a:r>
              <a:rPr lang="nl-NL" dirty="0" err="1" smtClean="0">
                <a:hlinkClick r:id="rId5"/>
              </a:rPr>
              <a:t>printing</a:t>
            </a:r>
            <a:endParaRPr lang="nl-NL" dirty="0"/>
          </a:p>
        </p:txBody>
      </p:sp>
      <p:pic>
        <p:nvPicPr>
          <p:cNvPr id="7" name="Afbeelding 6" descr="DNR [13-741] Mevolution A5 Tagme.pdf"/>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657" y="6607019"/>
            <a:ext cx="9933914" cy="2595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vak 9"/>
          <p:cNvSpPr txBox="1"/>
          <p:nvPr/>
        </p:nvSpPr>
        <p:spPr>
          <a:xfrm>
            <a:off x="1018027" y="504143"/>
            <a:ext cx="5020617" cy="1323439"/>
          </a:xfrm>
          <a:prstGeom prst="rect">
            <a:avLst/>
          </a:prstGeom>
          <a:noFill/>
        </p:spPr>
        <p:txBody>
          <a:bodyPr wrap="square" rtlCol="0">
            <a:spAutoFit/>
          </a:bodyPr>
          <a:lstStyle/>
          <a:p>
            <a:r>
              <a:rPr lang="nl-NL" sz="2000" b="1" dirty="0" smtClean="0">
                <a:latin typeface="ScalaSansLF-Regular"/>
                <a:cs typeface="ScalaSansLF-Regular"/>
              </a:rPr>
              <a:t>VAN CONSUMENT NAAR PRODUCENT</a:t>
            </a:r>
          </a:p>
          <a:p>
            <a:r>
              <a:rPr lang="nl-NL" sz="2000" b="1" dirty="0" smtClean="0">
                <a:latin typeface="ScalaSansLF-Regular"/>
                <a:cs typeface="ScalaSansLF-Regular"/>
              </a:rPr>
              <a:t>SOCIAAL ONDERNEMERSCHAP</a:t>
            </a:r>
          </a:p>
          <a:p>
            <a:endParaRPr lang="nl-NL" sz="2000" b="1" dirty="0" smtClean="0">
              <a:latin typeface="ScalaSansLF-Regular"/>
              <a:cs typeface="ScalaSansLF-Regular"/>
            </a:endParaRPr>
          </a:p>
          <a:p>
            <a:endParaRPr lang="nl-NL" sz="2000" b="1" dirty="0" smtClean="0">
              <a:latin typeface="ScalaSansLF-Regular"/>
              <a:cs typeface="ScalaSansLF-Regular"/>
            </a:endParaRPr>
          </a:p>
        </p:txBody>
      </p:sp>
      <p:sp>
        <p:nvSpPr>
          <p:cNvPr id="5" name="Tekstvak 4"/>
          <p:cNvSpPr txBox="1"/>
          <p:nvPr/>
        </p:nvSpPr>
        <p:spPr>
          <a:xfrm>
            <a:off x="1050200" y="5243415"/>
            <a:ext cx="6406885" cy="646331"/>
          </a:xfrm>
          <a:prstGeom prst="rect">
            <a:avLst/>
          </a:prstGeom>
          <a:noFill/>
        </p:spPr>
        <p:txBody>
          <a:bodyPr wrap="none" rtlCol="0">
            <a:spAutoFit/>
          </a:bodyPr>
          <a:lstStyle/>
          <a:p>
            <a:r>
              <a:rPr lang="nl-NL" dirty="0" smtClean="0">
                <a:hlinkClick r:id="rId3"/>
              </a:rPr>
              <a:t>Tegenlicht: http://www.uitzendinggemist.nl/afleveringen/1294724</a:t>
            </a:r>
            <a:endParaRPr lang="nl-NL" dirty="0" smtClean="0"/>
          </a:p>
          <a:p>
            <a:endParaRPr lang="nl-NL" dirty="0" smtClean="0"/>
          </a:p>
        </p:txBody>
      </p:sp>
      <p:pic>
        <p:nvPicPr>
          <p:cNvPr id="7" name="Afbeelding 6" descr="Screen shot 2012-11-06 at 14.53.29.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050200" y="1339462"/>
            <a:ext cx="7550930" cy="3903953"/>
          </a:xfrm>
          <a:prstGeom prst="rect">
            <a:avLst/>
          </a:prstGeom>
          <a:ln>
            <a:solidFill>
              <a:schemeClr val="tx1"/>
            </a:solidFill>
          </a:ln>
        </p:spPr>
      </p:pic>
      <p:pic>
        <p:nvPicPr>
          <p:cNvPr id="6" name="Afbeelding 5" descr="DNR [13-741] Mevolution A5 Tagme.pdf"/>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1657" y="6607019"/>
            <a:ext cx="9933914" cy="2595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DNR [13-741] Mevolution A5 Tagme.pd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1657" y="6607019"/>
            <a:ext cx="9933914" cy="259562"/>
          </a:xfrm>
          <a:prstGeom prst="rect">
            <a:avLst/>
          </a:prstGeom>
        </p:spPr>
      </p:pic>
      <p:pic>
        <p:nvPicPr>
          <p:cNvPr id="6" name="Afbeelding 5" descr="09 130318 A4 sociaal ontwerpendleren.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13010" y="968573"/>
            <a:ext cx="5639377" cy="5251791"/>
          </a:xfrm>
          <a:prstGeom prst="rect">
            <a:avLst/>
          </a:prstGeom>
        </p:spPr>
      </p:pic>
      <p:sp>
        <p:nvSpPr>
          <p:cNvPr id="5" name="Tekstvak 4"/>
          <p:cNvSpPr txBox="1"/>
          <p:nvPr/>
        </p:nvSpPr>
        <p:spPr>
          <a:xfrm>
            <a:off x="6086039" y="968572"/>
            <a:ext cx="3712912" cy="5262979"/>
          </a:xfrm>
          <a:prstGeom prst="rect">
            <a:avLst/>
          </a:prstGeom>
          <a:noFill/>
        </p:spPr>
        <p:txBody>
          <a:bodyPr wrap="square" rtlCol="0">
            <a:spAutoFit/>
          </a:bodyPr>
          <a:lstStyle/>
          <a:p>
            <a:r>
              <a:rPr lang="nl-NL" sz="2400" b="1" dirty="0" smtClean="0"/>
              <a:t>De 3 loops</a:t>
            </a:r>
          </a:p>
          <a:p>
            <a:endParaRPr lang="nl-NL" sz="2400" b="1" dirty="0" smtClean="0"/>
          </a:p>
          <a:p>
            <a:r>
              <a:rPr lang="nl-NL" sz="2400" b="1" dirty="0" smtClean="0"/>
              <a:t>“Ik wil iets”</a:t>
            </a:r>
          </a:p>
          <a:p>
            <a:r>
              <a:rPr lang="nl-NL" sz="2400" b="1" dirty="0" smtClean="0"/>
              <a:t>Loop 1: </a:t>
            </a:r>
            <a:r>
              <a:rPr lang="nl-NL" sz="2400" b="1" dirty="0" err="1" smtClean="0"/>
              <a:t>monodisciplinair</a:t>
            </a:r>
            <a:endParaRPr lang="nl-NL" sz="2400" b="1" dirty="0" smtClean="0"/>
          </a:p>
          <a:p>
            <a:r>
              <a:rPr lang="nl-NL" sz="2400" b="1" i="1" dirty="0" smtClean="0"/>
              <a:t>ik en mijn beroep</a:t>
            </a:r>
            <a:endParaRPr lang="en-US" sz="2400" b="1" i="1" dirty="0" smtClean="0"/>
          </a:p>
          <a:p>
            <a:r>
              <a:rPr lang="nl-NL" sz="2400" dirty="0" smtClean="0"/>
              <a:t> </a:t>
            </a:r>
            <a:endParaRPr lang="en-US" sz="2400" dirty="0" smtClean="0"/>
          </a:p>
          <a:p>
            <a:r>
              <a:rPr lang="nl-NL" sz="2400" b="1" dirty="0" smtClean="0"/>
              <a:t>“jij wilt iets”</a:t>
            </a:r>
          </a:p>
          <a:p>
            <a:r>
              <a:rPr lang="nl-NL" sz="2400" b="1" dirty="0" smtClean="0"/>
              <a:t>Loop 2: transdisciplinair</a:t>
            </a:r>
          </a:p>
          <a:p>
            <a:r>
              <a:rPr lang="nl-NL" sz="2400" b="1" i="1" dirty="0" smtClean="0"/>
              <a:t>ik en de andere beroepen</a:t>
            </a:r>
          </a:p>
          <a:p>
            <a:endParaRPr lang="nl-NL" sz="2400" b="1" i="1" dirty="0" smtClean="0"/>
          </a:p>
          <a:p>
            <a:r>
              <a:rPr lang="nl-NL" sz="2400" b="1" i="1" dirty="0" smtClean="0"/>
              <a:t>“Er ligt een maatschappelijke opdracht.</a:t>
            </a:r>
          </a:p>
          <a:p>
            <a:r>
              <a:rPr lang="nl-NL" sz="2400" b="1" i="1" dirty="0" smtClean="0"/>
              <a:t>Hoe maken we hier samen chocola van?”</a:t>
            </a:r>
            <a:r>
              <a:rPr lang="nl-NL" sz="2400" dirty="0" smtClean="0"/>
              <a:t> </a:t>
            </a:r>
            <a:endParaRPr lang="en-US" sz="2400" dirty="0" smtClean="0"/>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p:nvPr/>
        </p:nvPicPr>
        <p:blipFill>
          <a:blip r:embed="rId3" cstate="email">
            <a:extLst>
              <a:ext uri="{28A0092B-C50C-407E-A947-70E740481C1C}">
                <a14:useLocalDpi xmlns:a14="http://schemas.microsoft.com/office/drawing/2010/main"/>
              </a:ext>
            </a:extLst>
          </a:blip>
          <a:stretch>
            <a:fillRect/>
          </a:stretch>
        </p:blipFill>
        <p:spPr>
          <a:xfrm>
            <a:off x="424050" y="2069079"/>
            <a:ext cx="3822065" cy="4083927"/>
          </a:xfrm>
          <a:prstGeom prst="rect">
            <a:avLst/>
          </a:prstGeom>
          <a:ln w="9525">
            <a:solidFill>
              <a:schemeClr val="tx1"/>
            </a:solidFill>
          </a:ln>
        </p:spPr>
      </p:pic>
      <p:pic>
        <p:nvPicPr>
          <p:cNvPr id="8" name="Afbeelding 7"/>
          <p:cNvPicPr/>
          <p:nvPr/>
        </p:nvPicPr>
        <p:blipFill>
          <a:blip r:embed="rId4" cstate="email">
            <a:extLst>
              <a:ext uri="{28A0092B-C50C-407E-A947-70E740481C1C}">
                <a14:useLocalDpi xmlns:a14="http://schemas.microsoft.com/office/drawing/2010/main"/>
              </a:ext>
            </a:extLst>
          </a:blip>
          <a:srcRect/>
          <a:stretch>
            <a:fillRect/>
          </a:stretch>
        </p:blipFill>
        <p:spPr bwMode="auto">
          <a:xfrm>
            <a:off x="4621916" y="1706933"/>
            <a:ext cx="5051399" cy="3046395"/>
          </a:xfrm>
          <a:prstGeom prst="rect">
            <a:avLst/>
          </a:prstGeom>
          <a:noFill/>
          <a:ln w="9525">
            <a:solidFill>
              <a:schemeClr val="tx1"/>
            </a:solidFill>
            <a:miter lim="800000"/>
            <a:headEnd/>
            <a:tailEnd/>
          </a:ln>
        </p:spPr>
      </p:pic>
      <p:sp>
        <p:nvSpPr>
          <p:cNvPr id="5" name="Titel 4"/>
          <p:cNvSpPr>
            <a:spLocks noGrp="1"/>
          </p:cNvSpPr>
          <p:nvPr>
            <p:ph type="title"/>
          </p:nvPr>
        </p:nvSpPr>
        <p:spPr>
          <a:xfrm>
            <a:off x="757915" y="310240"/>
            <a:ext cx="8915400" cy="1143000"/>
          </a:xfrm>
        </p:spPr>
        <p:txBody>
          <a:bodyPr>
            <a:noAutofit/>
          </a:bodyPr>
          <a:lstStyle/>
          <a:p>
            <a:pPr algn="r"/>
            <a:r>
              <a:rPr lang="nl-NL" sz="2400" b="1" dirty="0" smtClean="0">
                <a:latin typeface="ScalaSansLF-Regular"/>
                <a:cs typeface="ScalaSansLF-Regular"/>
              </a:rPr>
              <a:t>BEROEPEN VERDWIJNEN </a:t>
            </a:r>
            <a:br>
              <a:rPr lang="nl-NL" sz="2400" b="1" dirty="0" smtClean="0">
                <a:latin typeface="ScalaSansLF-Regular"/>
                <a:cs typeface="ScalaSansLF-Regular"/>
              </a:rPr>
            </a:br>
            <a:r>
              <a:rPr lang="nl-NL" sz="2400" b="1" dirty="0" smtClean="0">
                <a:latin typeface="ScalaSansLF-Regular"/>
                <a:cs typeface="ScalaSansLF-Regular"/>
              </a:rPr>
              <a:t>GEEN BAAN MEER VOOR JE LEVEN</a:t>
            </a:r>
            <a:br>
              <a:rPr lang="nl-NL" sz="2400" b="1" dirty="0" smtClean="0">
                <a:latin typeface="ScalaSansLF-Regular"/>
                <a:cs typeface="ScalaSansLF-Regular"/>
              </a:rPr>
            </a:br>
            <a:r>
              <a:rPr lang="nl-NL" sz="2400" b="1" dirty="0" smtClean="0">
                <a:latin typeface="ScalaSansLF-Regular"/>
                <a:cs typeface="ScalaSansLF-Regular"/>
              </a:rPr>
              <a:t>KENNIS VEROUDERT</a:t>
            </a:r>
            <a:endParaRPr lang="nl-NL" sz="2400" b="1" dirty="0">
              <a:latin typeface="ScalaSansLF-Regular"/>
              <a:cs typeface="ScalaSansLF-Regular"/>
            </a:endParaRPr>
          </a:p>
        </p:txBody>
      </p:sp>
      <p:pic>
        <p:nvPicPr>
          <p:cNvPr id="7" name="Afbeelding 6" descr="DNR [13-741] Mevolution A5 Tagme.pdf"/>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1657" y="6607019"/>
            <a:ext cx="9933914" cy="2595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Screen Shot 2013-10-01 at 16.53.32.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96794" y="444935"/>
            <a:ext cx="7985583" cy="5686676"/>
          </a:xfrm>
          <a:prstGeom prst="rect">
            <a:avLst/>
          </a:prstGeom>
          <a:ln>
            <a:solidFill>
              <a:schemeClr val="tx1"/>
            </a:solidFill>
          </a:ln>
        </p:spPr>
      </p:pic>
      <p:pic>
        <p:nvPicPr>
          <p:cNvPr id="8" name="Afbeelding 7" descr="DNR [13-741] Mevolution A5 Tagme.pd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1657" y="6607019"/>
            <a:ext cx="9933914" cy="2595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09 130318 A4 sociaal ontwerpendleren.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863453" y="206963"/>
            <a:ext cx="8905787" cy="650992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bril 2 overprikkelin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906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Afbeelding 5" descr="bril 1 eerlijke welvaart.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26836" y="0"/>
            <a:ext cx="5252325" cy="685799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09 130318 A4 sociaal ontwerpendleren.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863453" y="206963"/>
            <a:ext cx="8905787" cy="650992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09 130318 A4 sociaal ontwerpendleren.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59676" y="376666"/>
            <a:ext cx="8858069" cy="622035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bril 2 overprikkelin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906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903847" y="441739"/>
            <a:ext cx="7663050" cy="4247317"/>
          </a:xfrm>
          <a:prstGeom prst="rect">
            <a:avLst/>
          </a:prstGeom>
          <a:noFill/>
        </p:spPr>
        <p:txBody>
          <a:bodyPr wrap="none" rtlCol="0">
            <a:spAutoFit/>
          </a:bodyPr>
          <a:lstStyle/>
          <a:p>
            <a:r>
              <a:rPr lang="nl-NL" b="1" dirty="0" smtClean="0"/>
              <a:t>Volgens de 6 </a:t>
            </a:r>
            <a:r>
              <a:rPr lang="nl-NL" b="1" dirty="0" err="1" smtClean="0"/>
              <a:t>RP-competenties</a:t>
            </a:r>
            <a:r>
              <a:rPr lang="nl-NL" b="1" dirty="0" smtClean="0"/>
              <a:t>:</a:t>
            </a:r>
          </a:p>
          <a:p>
            <a:r>
              <a:rPr lang="nl-NL" b="1" dirty="0" smtClean="0"/>
              <a:t>de kwaliteiten van de </a:t>
            </a:r>
            <a:r>
              <a:rPr lang="nl-NL" b="1" dirty="0" err="1" smtClean="0"/>
              <a:t>reflective</a:t>
            </a:r>
            <a:r>
              <a:rPr lang="nl-NL" b="1" dirty="0" smtClean="0"/>
              <a:t> professional</a:t>
            </a:r>
          </a:p>
          <a:p>
            <a:endParaRPr lang="nl-NL" dirty="0" smtClean="0"/>
          </a:p>
          <a:p>
            <a:r>
              <a:rPr lang="nl-NL" dirty="0" smtClean="0"/>
              <a:t>creatief, analytisch, intelligent, proactief, organiseren, leider,</a:t>
            </a:r>
          </a:p>
          <a:p>
            <a:r>
              <a:rPr lang="nl-NL" dirty="0" smtClean="0"/>
              <a:t>kritisch, reflectief, resultaatgericht, focus, toegewijd, zelfstandig,</a:t>
            </a:r>
          </a:p>
          <a:p>
            <a:r>
              <a:rPr lang="nl-NL" dirty="0" smtClean="0"/>
              <a:t>zelfkennis, initiatief, </a:t>
            </a:r>
            <a:r>
              <a:rPr lang="nl-NL" dirty="0" err="1" smtClean="0"/>
              <a:t>communicator</a:t>
            </a:r>
            <a:r>
              <a:rPr lang="nl-NL" dirty="0" smtClean="0"/>
              <a:t>, inspirator, passie, trendsetter,</a:t>
            </a:r>
          </a:p>
          <a:p>
            <a:r>
              <a:rPr lang="nl-NL" dirty="0" smtClean="0"/>
              <a:t>hip, kansenpakker, </a:t>
            </a:r>
            <a:r>
              <a:rPr lang="nl-NL" dirty="0" err="1" smtClean="0"/>
              <a:t>grensverlegger</a:t>
            </a:r>
            <a:r>
              <a:rPr lang="nl-NL" dirty="0" smtClean="0"/>
              <a:t>, teamspeler </a:t>
            </a:r>
            <a:r>
              <a:rPr lang="nl-NL" dirty="0" err="1" smtClean="0"/>
              <a:t>enz</a:t>
            </a:r>
            <a:r>
              <a:rPr lang="nl-NL" dirty="0" smtClean="0"/>
              <a:t>….?</a:t>
            </a:r>
          </a:p>
          <a:p>
            <a:endParaRPr lang="nl-NL" dirty="0" smtClean="0"/>
          </a:p>
          <a:p>
            <a:endParaRPr lang="nl-NL" dirty="0" smtClean="0"/>
          </a:p>
          <a:p>
            <a:r>
              <a:rPr lang="nl-NL" b="1" dirty="0" smtClean="0"/>
              <a:t>6. Gedifferentieerde profielontwikkeling</a:t>
            </a:r>
            <a:endParaRPr lang="en-US" smtClean="0"/>
          </a:p>
          <a:p>
            <a:r>
              <a:rPr lang="nl-NL" smtClean="0"/>
              <a:t>De </a:t>
            </a:r>
            <a:r>
              <a:rPr lang="nl-NL" dirty="0" err="1" smtClean="0"/>
              <a:t>Reflective</a:t>
            </a:r>
            <a:r>
              <a:rPr lang="nl-NL" dirty="0" smtClean="0"/>
              <a:t> Professional zal zich doorgaans binnen een specifiek </a:t>
            </a:r>
          </a:p>
          <a:p>
            <a:r>
              <a:rPr lang="nl-NL" dirty="0" smtClean="0"/>
              <a:t>profiel ontwikkelen en daarin hoogwaardig functioneren en zich onderscheiden. </a:t>
            </a:r>
          </a:p>
          <a:p>
            <a:r>
              <a:rPr lang="nl-NL" dirty="0" smtClean="0"/>
              <a:t>Dat kan in bijvoorbeeld de sfeer van ondernemerschap, leidinggeven of </a:t>
            </a:r>
          </a:p>
          <a:p>
            <a:r>
              <a:rPr lang="nl-NL" dirty="0" smtClean="0"/>
              <a:t>onderzoek zijn. Hij/zij is een vernieuwer in de beroepspraktijk, heeft een </a:t>
            </a:r>
          </a:p>
          <a:p>
            <a:r>
              <a:rPr lang="nl-NL" dirty="0" smtClean="0"/>
              <a:t>bepaalde sensitiviteit voor nieuwe trends in de maatschappij of de wereld (…)</a:t>
            </a:r>
            <a:endParaRPr lang="nl-NL" dirty="0"/>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09 130318 A4 sociaal ontwerpendlere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90812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DNR [13-741] Mevolution A5 Tagme.pd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1657" y="6607019"/>
            <a:ext cx="9933914" cy="259562"/>
          </a:xfrm>
          <a:prstGeom prst="rect">
            <a:avLst/>
          </a:prstGeom>
        </p:spPr>
      </p:pic>
      <p:pic>
        <p:nvPicPr>
          <p:cNvPr id="6" name="Afbeelding 5" descr="09 130318 A4 sociaal ontwerpendleren.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76706" y="516569"/>
            <a:ext cx="5622564" cy="5768362"/>
          </a:xfrm>
          <a:prstGeom prst="rect">
            <a:avLst/>
          </a:prstGeom>
        </p:spPr>
      </p:pic>
      <p:sp>
        <p:nvSpPr>
          <p:cNvPr id="5" name="Tekstvak 4"/>
          <p:cNvSpPr txBox="1"/>
          <p:nvPr/>
        </p:nvSpPr>
        <p:spPr>
          <a:xfrm>
            <a:off x="5999271" y="3217798"/>
            <a:ext cx="3712912" cy="2308324"/>
          </a:xfrm>
          <a:prstGeom prst="rect">
            <a:avLst/>
          </a:prstGeom>
          <a:noFill/>
        </p:spPr>
        <p:txBody>
          <a:bodyPr wrap="square" rtlCol="0">
            <a:spAutoFit/>
          </a:bodyPr>
          <a:lstStyle/>
          <a:p>
            <a:r>
              <a:rPr lang="nl-NL" sz="2400" b="1" dirty="0" smtClean="0"/>
              <a:t>De 3 loops</a:t>
            </a:r>
          </a:p>
          <a:p>
            <a:endParaRPr lang="en-US" sz="2400" dirty="0" smtClean="0"/>
          </a:p>
          <a:p>
            <a:r>
              <a:rPr lang="nl-NL" sz="2400" b="1" dirty="0" smtClean="0"/>
              <a:t>Loop 3: Transdisciplinaire </a:t>
            </a:r>
            <a:r>
              <a:rPr lang="nl-NL" sz="2400" b="1" dirty="0" err="1" smtClean="0"/>
              <a:t>appliance</a:t>
            </a:r>
            <a:r>
              <a:rPr lang="nl-NL" sz="2400" b="1" dirty="0" smtClean="0"/>
              <a:t> </a:t>
            </a:r>
          </a:p>
          <a:p>
            <a:r>
              <a:rPr lang="nl-NL" sz="2400" b="1" i="1" dirty="0" smtClean="0"/>
              <a:t>multidisciplinair innoveren, </a:t>
            </a:r>
          </a:p>
          <a:p>
            <a:r>
              <a:rPr lang="nl-NL" sz="2400" b="1" i="1" dirty="0" smtClean="0"/>
              <a:t>sociaal ontwerpen</a:t>
            </a:r>
            <a:endParaRPr lang="en-US" sz="2400" b="1" i="1" dirty="0" smtClean="0"/>
          </a:p>
        </p:txBody>
      </p:sp>
      <p:pic>
        <p:nvPicPr>
          <p:cNvPr id="7" name="Afbeelding 6" descr="kinderen leren sociaal ontwerpen A4 nieuw.psd"/>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142057" y="387429"/>
            <a:ext cx="857214" cy="93891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09 130318 A4 sociaal ontwerpendleren.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94840"/>
            <a:ext cx="9905407" cy="566316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09 130318 A4 sociaal ontwerpendleren.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 y="-1"/>
            <a:ext cx="9906001" cy="625409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09 130318 A4 sociaal ontwerpendleren.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7376" y="0"/>
            <a:ext cx="10001969" cy="6306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09 130318 A4 sociaal ontwerpendleren.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6221" y="935280"/>
            <a:ext cx="9940814" cy="593130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09 130318 A4 sociaal ontwerpendlere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90812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131128 TagME promo.mov">
            <a:hlinkClick r:id="" action="ppaction://media"/>
          </p:cNvPr>
          <p:cNvPicPr/>
          <p:nvPr>
            <a:videoFile r:link="rId2"/>
            <p:extLst>
              <p:ext uri="{DAA4B4D4-6D71-4841-9C94-3DE7FCFB9230}">
                <p14:media xmlns:p14="http://schemas.microsoft.com/office/powerpoint/2010/main" r:link="rId1"/>
              </p:ext>
            </p:extLst>
          </p:nvPr>
        </p:nvPicPr>
        <p:blipFill>
          <a:blip r:embed="rId4"/>
          <a:stretch>
            <a:fillRect/>
          </a:stretch>
        </p:blipFill>
        <p:spPr>
          <a:xfrm>
            <a:off x="0" y="642937"/>
            <a:ext cx="9906000" cy="5572125"/>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ga naar Groningen GESLOTE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0859" y="13630"/>
            <a:ext cx="8347869"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ga naar Groningen OPE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0310" y="3"/>
            <a:ext cx="7429500" cy="685800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DRIE  SOORTEN ACTIVITEITE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52" y="686471"/>
            <a:ext cx="9906000" cy="5143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Macintosh HD:Users:tom:Desktop:desktop 2:boek 2013:002 beelden boek:sleutelbeelden 2:06 kruispuntenstoplichtenrotondes.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59137"/>
            <a:ext cx="9906000" cy="4519985"/>
          </a:xfrm>
          <a:prstGeom prst="rect">
            <a:avLst/>
          </a:prstGeom>
          <a:noFill/>
          <a:ln w="9525">
            <a:noFill/>
            <a:miter lim="800000"/>
            <a:headEnd/>
            <a:tailEnd/>
          </a:ln>
        </p:spPr>
      </p:pic>
      <p:sp>
        <p:nvSpPr>
          <p:cNvPr id="5" name="Tekstvak 4"/>
          <p:cNvSpPr txBox="1"/>
          <p:nvPr/>
        </p:nvSpPr>
        <p:spPr>
          <a:xfrm>
            <a:off x="3261189" y="414879"/>
            <a:ext cx="3574166" cy="461665"/>
          </a:xfrm>
          <a:prstGeom prst="rect">
            <a:avLst/>
          </a:prstGeom>
          <a:noFill/>
        </p:spPr>
        <p:txBody>
          <a:bodyPr wrap="none" rtlCol="0">
            <a:spAutoFit/>
          </a:bodyPr>
          <a:lstStyle/>
          <a:p>
            <a:r>
              <a:rPr lang="nl-NL" sz="2400" b="1" dirty="0" smtClean="0"/>
              <a:t>van normen naar waarden</a:t>
            </a:r>
            <a:endParaRPr lang="nl-NL" sz="2400" b="1" dirty="0"/>
          </a:p>
        </p:txBody>
      </p:sp>
      <p:pic>
        <p:nvPicPr>
          <p:cNvPr id="6" name="Afbeelding 5" descr="DNR [13-741] Mevolution A5 Tagme.pd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1657" y="6607019"/>
            <a:ext cx="9933914" cy="2595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130908 A4 kinderposter 12 vermogens WIT.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102" y="3"/>
            <a:ext cx="5245366" cy="6858001"/>
          </a:xfrm>
          <a:prstGeom prst="rect">
            <a:avLst/>
          </a:prstGeom>
        </p:spPr>
      </p:pic>
      <p:sp>
        <p:nvSpPr>
          <p:cNvPr id="3" name="Tekstvak 2"/>
          <p:cNvSpPr txBox="1"/>
          <p:nvPr/>
        </p:nvSpPr>
        <p:spPr>
          <a:xfrm>
            <a:off x="5671178" y="473522"/>
            <a:ext cx="3832558" cy="5847754"/>
          </a:xfrm>
          <a:prstGeom prst="rect">
            <a:avLst/>
          </a:prstGeom>
          <a:noFill/>
        </p:spPr>
        <p:txBody>
          <a:bodyPr wrap="square" rtlCol="0">
            <a:spAutoFit/>
          </a:bodyPr>
          <a:lstStyle/>
          <a:p>
            <a:r>
              <a:rPr lang="nl-NL" sz="2200" b="1" dirty="0" smtClean="0"/>
              <a:t>De 6 </a:t>
            </a:r>
            <a:r>
              <a:rPr lang="nl-NL" sz="2200" b="1" dirty="0" err="1" smtClean="0"/>
              <a:t>RP-competenties</a:t>
            </a:r>
            <a:endParaRPr lang="nl-NL" sz="2200" b="1" dirty="0" smtClean="0"/>
          </a:p>
          <a:p>
            <a:endParaRPr lang="nl-NL" sz="2200" b="1" dirty="0" smtClean="0"/>
          </a:p>
          <a:p>
            <a:r>
              <a:rPr lang="nl-NL" sz="2200" dirty="0" smtClean="0"/>
              <a:t>1. Vakinhoudelijk grensoverstijgend </a:t>
            </a:r>
            <a:endParaRPr lang="en-US" sz="2200" dirty="0" smtClean="0"/>
          </a:p>
          <a:p>
            <a:r>
              <a:rPr lang="nl-NL" sz="2200" dirty="0" smtClean="0"/>
              <a:t> </a:t>
            </a:r>
            <a:endParaRPr lang="en-US" sz="2200" dirty="0" smtClean="0"/>
          </a:p>
          <a:p>
            <a:r>
              <a:rPr lang="nl-NL" sz="2200" dirty="0" smtClean="0"/>
              <a:t>2. Professioneel inspirerend</a:t>
            </a:r>
            <a:endParaRPr lang="en-US" sz="2200" dirty="0" smtClean="0"/>
          </a:p>
          <a:p>
            <a:r>
              <a:rPr lang="nl-NL" sz="2200" dirty="0" smtClean="0"/>
              <a:t> </a:t>
            </a:r>
            <a:endParaRPr lang="en-US" sz="2200" dirty="0" smtClean="0"/>
          </a:p>
          <a:p>
            <a:r>
              <a:rPr lang="nl-NL" sz="2200" dirty="0" smtClean="0"/>
              <a:t>3. De professionele leerreis en maatschappelijk bewustzijn</a:t>
            </a:r>
            <a:endParaRPr lang="en-US" sz="2200" dirty="0" smtClean="0"/>
          </a:p>
          <a:p>
            <a:r>
              <a:rPr lang="nl-NL" sz="2200" dirty="0" smtClean="0"/>
              <a:t> </a:t>
            </a:r>
            <a:endParaRPr lang="en-US" sz="2200" dirty="0" smtClean="0"/>
          </a:p>
          <a:p>
            <a:r>
              <a:rPr lang="nl-NL" sz="2200" dirty="0" smtClean="0"/>
              <a:t>4. Methodologische kwaliteit en wetenschappelijke attitude</a:t>
            </a:r>
            <a:endParaRPr lang="en-US" sz="2200" dirty="0" smtClean="0"/>
          </a:p>
          <a:p>
            <a:r>
              <a:rPr lang="nl-NL" sz="2200" dirty="0" smtClean="0"/>
              <a:t> </a:t>
            </a:r>
            <a:endParaRPr lang="en-US" sz="2200" dirty="0" smtClean="0"/>
          </a:p>
          <a:p>
            <a:r>
              <a:rPr lang="nl-NL" sz="2200" dirty="0" smtClean="0"/>
              <a:t>5. Excellent reflexief vermogen</a:t>
            </a:r>
            <a:endParaRPr lang="en-US" sz="2200" dirty="0" smtClean="0"/>
          </a:p>
          <a:p>
            <a:r>
              <a:rPr lang="nl-NL" sz="2200" dirty="0" smtClean="0"/>
              <a:t> </a:t>
            </a:r>
            <a:endParaRPr lang="en-US" sz="2200" dirty="0" smtClean="0"/>
          </a:p>
          <a:p>
            <a:r>
              <a:rPr lang="nl-NL" sz="2200" dirty="0" smtClean="0"/>
              <a:t>6. Gedifferentieerde profielontwikkeling</a:t>
            </a:r>
            <a:r>
              <a:rPr lang="en-US" sz="2200" dirty="0" smtClean="0"/>
              <a:t> </a:t>
            </a:r>
            <a:endParaRPr lang="nl-NL" sz="2200" dirty="0">
              <a:latin typeface="ScalaSansLF-Bold"/>
              <a:cs typeface="ScalaSansLF-Bold"/>
            </a:endParaRPr>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Macintosh HD:Users:tom:Desktop:desktop 2:boek 2013:002 beelden boek:sleutelbeelden 2:06 kruispuntenstoplichtenrotondes.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7414203" y="370249"/>
            <a:ext cx="2145874" cy="893236"/>
          </a:xfrm>
          <a:prstGeom prst="rect">
            <a:avLst/>
          </a:prstGeom>
          <a:noFill/>
          <a:ln w="9525">
            <a:noFill/>
            <a:miter lim="800000"/>
            <a:headEnd/>
            <a:tailEnd/>
          </a:ln>
        </p:spPr>
      </p:pic>
      <p:sp>
        <p:nvSpPr>
          <p:cNvPr id="4" name="Tekstvak 3"/>
          <p:cNvSpPr txBox="1"/>
          <p:nvPr/>
        </p:nvSpPr>
        <p:spPr>
          <a:xfrm>
            <a:off x="633999" y="828664"/>
            <a:ext cx="9081407" cy="5355313"/>
          </a:xfrm>
          <a:prstGeom prst="rect">
            <a:avLst/>
          </a:prstGeom>
          <a:noFill/>
        </p:spPr>
        <p:txBody>
          <a:bodyPr wrap="none" rtlCol="0">
            <a:spAutoFit/>
          </a:bodyPr>
          <a:lstStyle/>
          <a:p>
            <a:r>
              <a:rPr lang="nl-NL" b="1" dirty="0" smtClean="0"/>
              <a:t>De paradigmashift van de </a:t>
            </a:r>
            <a:r>
              <a:rPr lang="nl-NL" b="1" dirty="0" err="1" smtClean="0"/>
              <a:t>21ste</a:t>
            </a:r>
            <a:r>
              <a:rPr lang="nl-NL" b="1" dirty="0" smtClean="0"/>
              <a:t> eeuw:</a:t>
            </a:r>
            <a:endParaRPr lang="en-US" b="1" dirty="0" smtClean="0"/>
          </a:p>
          <a:p>
            <a:r>
              <a:rPr lang="nl-NL" dirty="0" smtClean="0"/>
              <a:t> </a:t>
            </a:r>
            <a:endParaRPr lang="en-US" dirty="0" smtClean="0"/>
          </a:p>
          <a:p>
            <a:r>
              <a:rPr lang="nl-NL" dirty="0" smtClean="0"/>
              <a:t>van kruispunten met stoplichten 			naar rotondes</a:t>
            </a:r>
            <a:endParaRPr lang="en-US" dirty="0" smtClean="0"/>
          </a:p>
          <a:p>
            <a:r>
              <a:rPr lang="nl-NL" dirty="0" smtClean="0"/>
              <a:t>van meer normen georiënteerd			naar meer waarden georiënteerd </a:t>
            </a:r>
            <a:endParaRPr lang="en-US" dirty="0" smtClean="0"/>
          </a:p>
          <a:p>
            <a:r>
              <a:rPr lang="nl-NL" dirty="0" smtClean="0"/>
              <a:t>van sociale regelsystemen				naar communicatieve zelfsturing </a:t>
            </a:r>
            <a:endParaRPr lang="en-US" dirty="0" smtClean="0"/>
          </a:p>
          <a:p>
            <a:r>
              <a:rPr lang="nl-NL" dirty="0" smtClean="0"/>
              <a:t>van eenvoudig en statisch				naar complex en dynamisch</a:t>
            </a:r>
            <a:endParaRPr lang="en-US" dirty="0" smtClean="0"/>
          </a:p>
          <a:p>
            <a:r>
              <a:rPr lang="nl-NL" dirty="0" smtClean="0"/>
              <a:t>van aanbod gestuurd					naar klantgericht </a:t>
            </a:r>
            <a:endParaRPr lang="en-US" dirty="0" smtClean="0"/>
          </a:p>
          <a:p>
            <a:r>
              <a:rPr lang="nl-NL" dirty="0" smtClean="0"/>
              <a:t>van een lineair beroepsproces			naar een klantgericht ontwerpproces in een team</a:t>
            </a:r>
            <a:endParaRPr lang="en-US" dirty="0" smtClean="0"/>
          </a:p>
          <a:p>
            <a:r>
              <a:rPr lang="nl-NL" dirty="0" smtClean="0"/>
              <a:t>van bevelsopvoeding					naar onderhandelingsopvoeding</a:t>
            </a:r>
            <a:endParaRPr lang="en-US" dirty="0" smtClean="0"/>
          </a:p>
          <a:p>
            <a:r>
              <a:rPr lang="nl-NL" dirty="0" smtClean="0"/>
              <a:t>van gehoorzaamheid					naar samenwerken/samen construeren</a:t>
            </a:r>
            <a:endParaRPr lang="en-US" dirty="0" smtClean="0"/>
          </a:p>
          <a:p>
            <a:r>
              <a:rPr lang="nl-NL" dirty="0" smtClean="0"/>
              <a:t>van leven in één </a:t>
            </a:r>
            <a:r>
              <a:rPr lang="nl-NL" dirty="0" err="1" smtClean="0"/>
              <a:t>waardennetwerk</a:t>
            </a:r>
            <a:r>
              <a:rPr lang="nl-NL" dirty="0" smtClean="0"/>
              <a:t>			naar leven in wisselende </a:t>
            </a:r>
            <a:r>
              <a:rPr lang="nl-NL" dirty="0" err="1" smtClean="0"/>
              <a:t>waardennetwerken</a:t>
            </a:r>
            <a:endParaRPr lang="en-US" dirty="0" smtClean="0"/>
          </a:p>
          <a:p>
            <a:r>
              <a:rPr lang="nl-NL" dirty="0" smtClean="0"/>
              <a:t>van massaproductie					naar </a:t>
            </a:r>
            <a:r>
              <a:rPr lang="nl-NL" dirty="0" err="1" smtClean="0"/>
              <a:t>massamaatwerkproductie</a:t>
            </a:r>
            <a:endParaRPr lang="en-US" dirty="0" smtClean="0"/>
          </a:p>
          <a:p>
            <a:r>
              <a:rPr lang="nl-NL" dirty="0" smtClean="0"/>
              <a:t>van media ontvangen					naar zelf producent en zender zijn</a:t>
            </a:r>
            <a:endParaRPr lang="en-US" dirty="0" smtClean="0"/>
          </a:p>
          <a:p>
            <a:r>
              <a:rPr lang="nl-NL" dirty="0" smtClean="0"/>
              <a:t>van leren tot je gevormd bent			naar levenlang leren en jezelf vormen</a:t>
            </a:r>
            <a:endParaRPr lang="en-US" dirty="0" smtClean="0"/>
          </a:p>
          <a:p>
            <a:r>
              <a:rPr lang="nl-NL" dirty="0" smtClean="0"/>
              <a:t>van </a:t>
            </a:r>
            <a:r>
              <a:rPr lang="nl-NL" dirty="0" err="1" smtClean="0"/>
              <a:t>Human</a:t>
            </a:r>
            <a:r>
              <a:rPr lang="nl-NL" dirty="0" smtClean="0"/>
              <a:t> Resource Management		naar Talent </a:t>
            </a:r>
            <a:r>
              <a:rPr lang="nl-NL" dirty="0" err="1" smtClean="0"/>
              <a:t>Development</a:t>
            </a:r>
            <a:endParaRPr lang="en-US" dirty="0" smtClean="0"/>
          </a:p>
          <a:p>
            <a:r>
              <a:rPr lang="nl-NL" dirty="0" smtClean="0"/>
              <a:t>van één baan en één </a:t>
            </a:r>
            <a:r>
              <a:rPr lang="nl-NL" dirty="0" err="1" smtClean="0"/>
              <a:t>carriere</a:t>
            </a:r>
            <a:r>
              <a:rPr lang="nl-NL" dirty="0" smtClean="0"/>
              <a:t> voor je leven	naar kortdurende banen en meer carrières </a:t>
            </a:r>
            <a:endParaRPr lang="en-US" dirty="0" smtClean="0"/>
          </a:p>
          <a:p>
            <a:r>
              <a:rPr lang="nl-NL" dirty="0" smtClean="0"/>
              <a:t>van </a:t>
            </a:r>
            <a:r>
              <a:rPr lang="nl-NL" dirty="0" err="1" smtClean="0"/>
              <a:t>Profit</a:t>
            </a:r>
            <a:r>
              <a:rPr lang="nl-NL" dirty="0" smtClean="0"/>
              <a:t>								naar </a:t>
            </a:r>
            <a:r>
              <a:rPr lang="nl-NL" dirty="0" err="1" smtClean="0"/>
              <a:t>People</a:t>
            </a:r>
            <a:r>
              <a:rPr lang="nl-NL" dirty="0" smtClean="0"/>
              <a:t> </a:t>
            </a:r>
            <a:r>
              <a:rPr lang="nl-NL" dirty="0" err="1" smtClean="0"/>
              <a:t>Planet</a:t>
            </a:r>
            <a:r>
              <a:rPr lang="nl-NL" dirty="0" smtClean="0"/>
              <a:t> </a:t>
            </a:r>
            <a:r>
              <a:rPr lang="nl-NL" dirty="0" err="1" smtClean="0"/>
              <a:t>Profit</a:t>
            </a:r>
            <a:endParaRPr lang="en-US" dirty="0" smtClean="0"/>
          </a:p>
          <a:p>
            <a:r>
              <a:rPr lang="nl-NL" dirty="0" smtClean="0"/>
              <a:t>van logisch denken						naar lateraal en logisch denken</a:t>
            </a:r>
            <a:endParaRPr lang="en-US" dirty="0" smtClean="0"/>
          </a:p>
          <a:p>
            <a:r>
              <a:rPr lang="nl-NL" dirty="0" smtClean="0"/>
              <a:t>van mannelijk leiderschap				naar androgyn leiderschap</a:t>
            </a:r>
            <a:r>
              <a:rPr lang="en-US" dirty="0" smtClean="0"/>
              <a:t> </a:t>
            </a:r>
            <a:endParaRPr lang="nl-NL" dirty="0"/>
          </a:p>
        </p:txBody>
      </p:sp>
      <p:pic>
        <p:nvPicPr>
          <p:cNvPr id="6" name="Afbeelding 5" descr="DNR [13-741] Mevolution A5 Tagme.pd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1657" y="6607019"/>
            <a:ext cx="9933914" cy="2595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130908 A4 kinderposter 12 vermogens WIT.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2487" y="-1"/>
            <a:ext cx="9615112" cy="6858001"/>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44570</TotalTime>
  <Words>1691</Words>
  <Application>Microsoft Macintosh PowerPoint</Application>
  <PresentationFormat>A4 (210 x 297 mm)</PresentationFormat>
  <Paragraphs>375</Paragraphs>
  <Slides>80</Slides>
  <Notes>30</Notes>
  <HiddenSlides>0</HiddenSlides>
  <MMClips>1</MMClips>
  <ScaleCrop>false</ScaleCrop>
  <HeadingPairs>
    <vt:vector size="4" baseType="variant">
      <vt:variant>
        <vt:lpstr>Thema</vt:lpstr>
      </vt:variant>
      <vt:variant>
        <vt:i4>1</vt:i4>
      </vt:variant>
      <vt:variant>
        <vt:lpstr>Diatitels</vt:lpstr>
      </vt:variant>
      <vt:variant>
        <vt:i4>80</vt:i4>
      </vt:variant>
    </vt:vector>
  </HeadingPairs>
  <TitlesOfParts>
    <vt:vector size="81" baseType="lpstr">
      <vt:lpstr>Office-thema</vt:lpstr>
      <vt:lpstr>PowerPoint-presentatie</vt:lpstr>
      <vt:lpstr>PowerPoint-presentatie</vt:lpstr>
      <vt:lpstr>PowerPoint-presentatie</vt:lpstr>
      <vt:lpstr>MODEL VOOR TECHNISCH PROBLEEM OPLOSSEN  uit de methode Harry van den Kroonenberg,  rector van Technische Universiteit Twente in de jaren 80.  Ingezet bij o.a. Werktuigbouwkunde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DE ONTWIKKELOPDRACHT VAN DE MENSHEID EN VAN IEDER INDIVIDU: VAN NARCISME NAAR COMPASSIE… </vt:lpstr>
      <vt:lpstr>PowerPoint-presentatie</vt:lpstr>
      <vt:lpstr>ONTWIKKELING VAN DE MENSHEID, GESCHIEDENIS VAN DE EMANCIPATIE</vt:lpstr>
      <vt:lpstr>PowerPoint-presentatie</vt:lpstr>
      <vt:lpstr>ONTWIKKELING VAN DE MENSHEID, GESCHIEDENIS VAN DE EMANCIPATIE</vt:lpstr>
      <vt:lpstr>PowerPoint-presentatie</vt:lpstr>
      <vt:lpstr>PowerPoint-presentatie</vt:lpstr>
      <vt:lpstr>ONTWIKKELING VAN DE MENSHEID, GESCHIEDENIS VAN DE EMANCIPATIE</vt:lpstr>
      <vt:lpstr>PowerPoint-presentatie</vt:lpstr>
      <vt:lpstr>PowerPoint-presentatie</vt:lpstr>
      <vt:lpstr>Het sociale ontwerpproces van de huisarts</vt:lpstr>
      <vt:lpstr>PowerPoint-presentatie</vt:lpstr>
      <vt:lpstr>REISADVISEUR 25 JR GELEDEN EN NU</vt:lpstr>
      <vt:lpstr>PowerPoint-presentatie</vt:lpstr>
      <vt:lpstr>PowerPoint-presentatie</vt:lpstr>
      <vt:lpstr>ONTWIKKELING VAN DE MENSHEID, GESCHIEDENIS VAN DE EMANCIPATIE &lt; Latijn emancipare “zich vrijmaken uit de vaderlijke macht”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GRONDSTOFFEN RAKEN OP FOSSIELE BRANDSTOFFEN RAKEN OP NOODZAAK TOT HERONTWERP INDUSTRIE</vt:lpstr>
      <vt:lpstr> GENOEG VAN DE GRAAICULTUUR GENOEG VAN KAPITALISME:  SCHAALVERGROTING, WINSTMAXIMALISATIE EN EEUWIGE GROEI   </vt:lpstr>
      <vt:lpstr>MASSA MAATWERK 3D PRINTING</vt:lpstr>
      <vt:lpstr>PowerPoint-presentatie</vt:lpstr>
      <vt:lpstr>BEROEPEN VERDWIJNEN  GEEN BAAN MEER VOOR JE LEVEN KENNIS VEROUDERT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DNR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Consent,  een lerende gemeenschap/ lerend netwerk</dc:title>
  <dc:creator>Tom Oosterhuis</dc:creator>
  <cp:lastModifiedBy>Ronald Von piekartz</cp:lastModifiedBy>
  <cp:revision>45</cp:revision>
  <cp:lastPrinted>2013-12-10T07:42:40Z</cp:lastPrinted>
  <dcterms:created xsi:type="dcterms:W3CDTF">2013-12-10T05:51:47Z</dcterms:created>
  <dcterms:modified xsi:type="dcterms:W3CDTF">2016-12-07T17:32:57Z</dcterms:modified>
</cp:coreProperties>
</file>